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1181" r:id="rId3"/>
    <p:sldId id="257" r:id="rId4"/>
    <p:sldId id="269" r:id="rId5"/>
    <p:sldId id="282" r:id="rId6"/>
    <p:sldId id="283" r:id="rId7"/>
    <p:sldId id="270" r:id="rId8"/>
    <p:sldId id="271" r:id="rId9"/>
    <p:sldId id="272" r:id="rId10"/>
    <p:sldId id="273" r:id="rId11"/>
    <p:sldId id="274" r:id="rId12"/>
    <p:sldId id="277" r:id="rId13"/>
    <p:sldId id="275" r:id="rId14"/>
    <p:sldId id="278" r:id="rId15"/>
    <p:sldId id="280" r:id="rId16"/>
    <p:sldId id="281" r:id="rId1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3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245780091497075E-2"/>
          <c:y val="5.1246887496789913E-2"/>
          <c:w val="0.90580763787629426"/>
          <c:h val="0.8005831322549844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Hoja1!$A$3</c:f>
              <c:strCache>
                <c:ptCount val="1"/>
                <c:pt idx="0">
                  <c:v>Celulares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Hoja1!$B$2:$L$2</c:f>
              <c:numCache>
                <c:formatCode>General</c:formatCode>
                <c:ptCount val="11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</c:numCache>
            </c:numRef>
          </c:cat>
          <c:val>
            <c:numRef>
              <c:f>Hoja1!$B$3:$L$3</c:f>
              <c:numCache>
                <c:formatCode>General</c:formatCode>
                <c:ptCount val="11"/>
                <c:pt idx="0">
                  <c:v>1211.2366</c:v>
                </c:pt>
                <c:pt idx="1">
                  <c:v>1596.8024</c:v>
                </c:pt>
                <c:pt idx="2">
                  <c:v>1774.5641000000001</c:v>
                </c:pt>
                <c:pt idx="3">
                  <c:v>1746.1756</c:v>
                </c:pt>
                <c:pt idx="4">
                  <c:v>1806.9647</c:v>
                </c:pt>
                <c:pt idx="5">
                  <c:v>1878.9680000000001</c:v>
                </c:pt>
                <c:pt idx="6">
                  <c:v>1423.9003</c:v>
                </c:pt>
                <c:pt idx="7">
                  <c:v>1495.3579999999999</c:v>
                </c:pt>
                <c:pt idx="8">
                  <c:v>1536.5355</c:v>
                </c:pt>
                <c:pt idx="9">
                  <c:v>1555.2670000000001</c:v>
                </c:pt>
                <c:pt idx="10">
                  <c:v>1540.6569999999999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59-4016-9BF6-0D83FADA640E}"/>
            </c:ext>
          </c:extLst>
        </c:ser>
        <c:ser>
          <c:idx val="1"/>
          <c:order val="1"/>
          <c:tx>
            <c:strRef>
              <c:f>Hoja1!$A$4</c:f>
              <c:strCache>
                <c:ptCount val="1"/>
                <c:pt idx="0">
                  <c:v>Laptops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Hoja1!$B$2:$L$2</c:f>
              <c:numCache>
                <c:formatCode>General</c:formatCode>
                <c:ptCount val="11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</c:numCache>
            </c:numRef>
          </c:cat>
          <c:val>
            <c:numRef>
              <c:f>Hoja1!$B$4:$L$4</c:f>
              <c:numCache>
                <c:formatCode>General</c:formatCode>
                <c:ptCount val="11"/>
                <c:pt idx="0">
                  <c:v>125</c:v>
                </c:pt>
                <c:pt idx="1">
                  <c:v>203</c:v>
                </c:pt>
                <c:pt idx="2">
                  <c:v>214</c:v>
                </c:pt>
                <c:pt idx="3">
                  <c:v>194</c:v>
                </c:pt>
                <c:pt idx="4">
                  <c:v>148</c:v>
                </c:pt>
                <c:pt idx="5">
                  <c:v>141</c:v>
                </c:pt>
                <c:pt idx="6">
                  <c:v>158</c:v>
                </c:pt>
                <c:pt idx="7">
                  <c:v>0</c:v>
                </c:pt>
                <c:pt idx="8">
                  <c:v>164.7</c:v>
                </c:pt>
                <c:pt idx="9">
                  <c:v>163.69999999999999</c:v>
                </c:pt>
                <c:pt idx="1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259-4016-9BF6-0D83FADA640E}"/>
            </c:ext>
          </c:extLst>
        </c:ser>
        <c:ser>
          <c:idx val="2"/>
          <c:order val="2"/>
          <c:tx>
            <c:strRef>
              <c:f>Hoja1!$A$5</c:f>
              <c:strCache>
                <c:ptCount val="1"/>
                <c:pt idx="0">
                  <c:v>Tablets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Hoja1!$B$2:$L$2</c:f>
              <c:numCache>
                <c:formatCode>General</c:formatCode>
                <c:ptCount val="11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</c:numCache>
            </c:numRef>
          </c:cat>
          <c:val>
            <c:numRef>
              <c:f>Hoja1!$B$5:$L$5</c:f>
              <c:numCache>
                <c:formatCode>General</c:formatCode>
                <c:ptCount val="11"/>
                <c:pt idx="0">
                  <c:v>0</c:v>
                </c:pt>
                <c:pt idx="1">
                  <c:v>17.600000000000001</c:v>
                </c:pt>
                <c:pt idx="2">
                  <c:v>60</c:v>
                </c:pt>
                <c:pt idx="3">
                  <c:v>116.3</c:v>
                </c:pt>
                <c:pt idx="4">
                  <c:v>195.4</c:v>
                </c:pt>
                <c:pt idx="5">
                  <c:v>230.1</c:v>
                </c:pt>
                <c:pt idx="6">
                  <c:v>206.8</c:v>
                </c:pt>
                <c:pt idx="7">
                  <c:v>174.8</c:v>
                </c:pt>
                <c:pt idx="8">
                  <c:v>163.5</c:v>
                </c:pt>
                <c:pt idx="9">
                  <c:v>136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259-4016-9BF6-0D83FADA64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821181696"/>
        <c:axId val="-821183328"/>
      </c:barChart>
      <c:catAx>
        <c:axId val="-821181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-821183328"/>
        <c:crosses val="autoZero"/>
        <c:auto val="1"/>
        <c:lblAlgn val="ctr"/>
        <c:lblOffset val="100"/>
        <c:noMultiLvlLbl val="0"/>
      </c:catAx>
      <c:valAx>
        <c:axId val="-821183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-821181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MX" dirty="0"/>
              <a:t>Mercado de procesadores – 79.3 Billones</a:t>
            </a:r>
            <a:r>
              <a:rPr lang="es-MX" baseline="0" dirty="0"/>
              <a:t> USD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FB7D-46C1-87A6-E2BDE485A43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FB7D-46C1-87A6-E2BDE485A43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FB7D-46C1-87A6-E2BDE485A43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FB7D-46C1-87A6-E2BDE485A43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FB7D-46C1-87A6-E2BDE485A436}"/>
              </c:ext>
            </c:extLst>
          </c:dPt>
          <c:dLbls>
            <c:dLbl>
              <c:idx val="3"/>
              <c:layout>
                <c:manualLayout>
                  <c:x val="2.1270841167277805E-2"/>
                  <c:y val="0.11392489436618944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B7D-46C1-87A6-E2BDE485A436}"/>
                </c:ext>
              </c:extLst>
            </c:dLbl>
            <c:dLbl>
              <c:idx val="4"/>
              <c:layout>
                <c:manualLayout>
                  <c:x val="9.3788846302895121E-3"/>
                  <c:y val="0.24523181553774631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B7D-46C1-87A6-E2BDE485A436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Hoja1!$B$3:$B$7</c:f>
              <c:strCache>
                <c:ptCount val="5"/>
                <c:pt idx="0">
                  <c:v>Teléfonos</c:v>
                </c:pt>
                <c:pt idx="1">
                  <c:v>Embebidos</c:v>
                </c:pt>
                <c:pt idx="2">
                  <c:v>PCs, Servidores, etc </c:v>
                </c:pt>
                <c:pt idx="3">
                  <c:v>Tablet</c:v>
                </c:pt>
                <c:pt idx="4">
                  <c:v>Otros</c:v>
                </c:pt>
              </c:strCache>
            </c:strRef>
          </c:cat>
          <c:val>
            <c:numRef>
              <c:f>Hoja1!$C$3:$C$7</c:f>
              <c:numCache>
                <c:formatCode>0%</c:formatCode>
                <c:ptCount val="5"/>
                <c:pt idx="0">
                  <c:v>0.26</c:v>
                </c:pt>
                <c:pt idx="1">
                  <c:v>0.21</c:v>
                </c:pt>
                <c:pt idx="2">
                  <c:v>0.49</c:v>
                </c:pt>
                <c:pt idx="3">
                  <c:v>0.03</c:v>
                </c:pt>
                <c:pt idx="4">
                  <c:v>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FB7D-46C1-87A6-E2BDE485A436}"/>
            </c:ext>
          </c:extLst>
        </c:ser>
        <c:dLbls>
          <c:dLblPos val="ctr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5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MX" dirty="0" err="1"/>
              <a:t>Embedded</a:t>
            </a:r>
            <a:r>
              <a:rPr lang="es-MX" baseline="0" dirty="0"/>
              <a:t> </a:t>
            </a:r>
            <a:r>
              <a:rPr lang="es-MX" baseline="0" dirty="0" err="1"/>
              <a:t>Processors</a:t>
            </a:r>
            <a:r>
              <a:rPr lang="es-MX" baseline="0" dirty="0"/>
              <a:t> – 16.7 Billones USD</a:t>
            </a:r>
            <a:endParaRPr lang="es-MX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DD0F-448A-97D0-8F7DC2D93D8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DD0F-448A-97D0-8F7DC2D93D8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DD0F-448A-97D0-8F7DC2D93D8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DD0F-448A-97D0-8F7DC2D93D84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DD0F-448A-97D0-8F7DC2D93D84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B-DD0F-448A-97D0-8F7DC2D93D84}"/>
              </c:ext>
            </c:extLst>
          </c:dPt>
          <c:dLbls>
            <c:dLbl>
              <c:idx val="0"/>
              <c:layout>
                <c:manualLayout>
                  <c:x val="-0.20640690519456253"/>
                  <c:y val="6.5495310362379683E-2"/>
                </c:manualLayout>
              </c:layout>
              <c:tx>
                <c:rich>
                  <a:bodyPr/>
                  <a:lstStyle/>
                  <a:p>
                    <a:fld id="{28D4F337-2941-4BAA-A949-C4009CE0A9F9}" type="CATEGORYNAME">
                      <a:rPr lang="en-US" smtClean="0"/>
                      <a:pPr/>
                      <a:t>[NOMBRE DE CATEGORÍA]</a:t>
                    </a:fld>
                    <a:r>
                      <a:rPr lang="en-US" baseline="0" dirty="0"/>
                      <a:t>, </a:t>
                    </a:r>
                    <a:fld id="{9897940D-0853-4575-8029-03B508FF32A3}" type="PERCENTAGE">
                      <a:rPr lang="en-US" baseline="0"/>
                      <a:pPr/>
                      <a:t>[PORCENTAJE]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0"/>
              <c:showSerName val="1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D0F-448A-97D0-8F7DC2D93D84}"/>
                </c:ext>
              </c:extLst>
            </c:dLbl>
            <c:dLbl>
              <c:idx val="1"/>
              <c:layout>
                <c:manualLayout>
                  <c:x val="-1.9537862000708801E-2"/>
                  <c:y val="-0.2024780378948963"/>
                </c:manualLayout>
              </c:layout>
              <c:tx>
                <c:rich>
                  <a:bodyPr/>
                  <a:lstStyle/>
                  <a:p>
                    <a:fld id="{8020ED97-88B8-4275-8DDE-6B327CEB320A}" type="CATEGORYNAME">
                      <a:rPr lang="en-US" smtClean="0"/>
                      <a:pPr/>
                      <a:t>[NOMBRE DE CATEGORÍA]</a:t>
                    </a:fld>
                    <a:r>
                      <a:rPr lang="en-US" baseline="0" dirty="0"/>
                      <a:t>, </a:t>
                    </a:r>
                    <a:fld id="{0581E6B5-A992-499E-A509-64B0F85505C2}" type="PERCENTAGE">
                      <a:rPr lang="en-US" baseline="0"/>
                      <a:pPr/>
                      <a:t>[PORCENTAJE]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0"/>
              <c:showSerName val="1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D0F-448A-97D0-8F7DC2D93D84}"/>
                </c:ext>
              </c:extLst>
            </c:dLbl>
            <c:dLbl>
              <c:idx val="2"/>
              <c:layout>
                <c:manualLayout>
                  <c:x val="0.17873984083709993"/>
                  <c:y val="-0.16148636480321399"/>
                </c:manualLayout>
              </c:layout>
              <c:tx>
                <c:rich>
                  <a:bodyPr/>
                  <a:lstStyle/>
                  <a:p>
                    <a:fld id="{7F9560CC-3C2B-4858-A3FA-AB36B4ABF767}" type="CATEGORYNAME">
                      <a:rPr lang="en-US" smtClean="0"/>
                      <a:pPr/>
                      <a:t>[NOMBRE DE CATEGORÍA]</a:t>
                    </a:fld>
                    <a:r>
                      <a:rPr lang="en-US" baseline="0" dirty="0"/>
                      <a:t>, </a:t>
                    </a:r>
                    <a:fld id="{D269C48D-64DE-4369-A0CC-6C643729CAE7}" type="PERCENTAGE">
                      <a:rPr lang="en-US" baseline="0"/>
                      <a:pPr/>
                      <a:t>[PORCENTAJE]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0"/>
              <c:showSerName val="1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DD0F-448A-97D0-8F7DC2D93D84}"/>
                </c:ext>
              </c:extLst>
            </c:dLbl>
            <c:dLbl>
              <c:idx val="3"/>
              <c:layout>
                <c:manualLayout>
                  <c:x val="0.14795384633924977"/>
                  <c:y val="0.16846853312820251"/>
                </c:manualLayout>
              </c:layout>
              <c:tx>
                <c:rich>
                  <a:bodyPr/>
                  <a:lstStyle/>
                  <a:p>
                    <a:fld id="{B18FBF37-FAEE-488C-B8A3-EB6D95F79F00}" type="CATEGORYNAME">
                      <a:rPr lang="en-US" smtClean="0"/>
                      <a:pPr/>
                      <a:t>[NOMBRE DE CATEGORÍA]</a:t>
                    </a:fld>
                    <a:r>
                      <a:rPr lang="en-US" baseline="0" dirty="0"/>
                      <a:t>, </a:t>
                    </a:r>
                    <a:fld id="{030FABD9-BCCF-48A5-8845-8EE549A77BB5}" type="PERCENTAGE">
                      <a:rPr lang="en-US" baseline="0"/>
                      <a:pPr/>
                      <a:t>[PORCENTAJE]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0"/>
              <c:showSerName val="1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DD0F-448A-97D0-8F7DC2D93D84}"/>
                </c:ext>
              </c:extLst>
            </c:dLbl>
            <c:dLbl>
              <c:idx val="4"/>
              <c:layout>
                <c:manualLayout>
                  <c:x val="0.10813878484459931"/>
                  <c:y val="0.16374499079949498"/>
                </c:manualLayout>
              </c:layout>
              <c:tx>
                <c:rich>
                  <a:bodyPr/>
                  <a:lstStyle/>
                  <a:p>
                    <a:fld id="{935A67A8-2E5A-43E0-80DA-BED7D0008460}" type="CATEGORYNAME">
                      <a:rPr lang="en-US" smtClean="0"/>
                      <a:pPr/>
                      <a:t>[NOMBRE DE CATEGORÍA]</a:t>
                    </a:fld>
                    <a:r>
                      <a:rPr lang="en-US" baseline="0" dirty="0"/>
                      <a:t>, </a:t>
                    </a:r>
                    <a:fld id="{C14D569E-9375-460B-A2E9-843341608618}" type="PERCENTAGE">
                      <a:rPr lang="en-US" baseline="0"/>
                      <a:pPr/>
                      <a:t>[PORCENTAJE]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0"/>
              <c:showSerName val="1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DD0F-448A-97D0-8F7DC2D93D84}"/>
                </c:ext>
              </c:extLst>
            </c:dLbl>
            <c:dLbl>
              <c:idx val="5"/>
              <c:layout>
                <c:manualLayout>
                  <c:x val="2.6066238976482657E-2"/>
                  <c:y val="8.8510002549457942E-2"/>
                </c:manualLayout>
              </c:layout>
              <c:tx>
                <c:rich>
                  <a:bodyPr/>
                  <a:lstStyle/>
                  <a:p>
                    <a:fld id="{37C3AD6D-B4AA-4097-A446-806C106ADA4F}" type="CATEGORYNAME">
                      <a:rPr lang="en-US" smtClean="0"/>
                      <a:pPr/>
                      <a:t>[NOMBRE DE CATEGORÍA]</a:t>
                    </a:fld>
                    <a:r>
                      <a:rPr lang="en-US" baseline="0" dirty="0"/>
                      <a:t>, </a:t>
                    </a:r>
                    <a:fld id="{80CD3ADF-0552-4276-B689-3957D264C913}" type="PERCENTAGE">
                      <a:rPr lang="en-US" baseline="0"/>
                      <a:pPr/>
                      <a:t>[PORCENTAJE]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0"/>
              <c:showSerName val="1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DD0F-448A-97D0-8F7DC2D93D84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dLblPos val="ctr"/>
            <c:showLegendKey val="0"/>
            <c:showVal val="0"/>
            <c:showCatName val="0"/>
            <c:showSerName val="1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Hoja1!$B$28:$B$33</c:f>
              <c:strCache>
                <c:ptCount val="6"/>
                <c:pt idx="0">
                  <c:v>Comunicatios</c:v>
                </c:pt>
                <c:pt idx="1">
                  <c:v>Computers and peripherals</c:v>
                </c:pt>
                <c:pt idx="2">
                  <c:v>Industrial/Medical</c:v>
                </c:pt>
                <c:pt idx="3">
                  <c:v>Consumer</c:v>
                </c:pt>
                <c:pt idx="4">
                  <c:v>Automotive</c:v>
                </c:pt>
                <c:pt idx="5">
                  <c:v>Others</c:v>
                </c:pt>
              </c:strCache>
            </c:strRef>
          </c:cat>
          <c:val>
            <c:numRef>
              <c:f>Hoja1!$C$28:$C$33</c:f>
              <c:numCache>
                <c:formatCode>0%</c:formatCode>
                <c:ptCount val="6"/>
                <c:pt idx="0" formatCode="0.00%">
                  <c:v>0.44500000000000001</c:v>
                </c:pt>
                <c:pt idx="1">
                  <c:v>0.09</c:v>
                </c:pt>
                <c:pt idx="2" formatCode="0.00%">
                  <c:v>0.27500000000000002</c:v>
                </c:pt>
                <c:pt idx="3" formatCode="0.00%">
                  <c:v>0.115</c:v>
                </c:pt>
                <c:pt idx="4" formatCode="0.00%">
                  <c:v>5.2499999999999998E-2</c:v>
                </c:pt>
                <c:pt idx="5" formatCode="0.00%">
                  <c:v>2.2499999999999999E-2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D0F-448A-97D0-8F7DC2D93D84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6A0493-371A-408D-B885-117CBA70BB0C}" type="datetimeFigureOut">
              <a:rPr lang="es-MX" smtClean="0"/>
              <a:t>12/03/2023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5D0E7-D2D7-45C3-A8F4-0DA664C2771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3577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8355215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s-MX" noProof="0"/>
              <a:t>Título</a:t>
            </a:r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6" y="614110"/>
            <a:ext cx="8355215" cy="2968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000" kern="1200" baseline="0" dirty="0">
                <a:solidFill>
                  <a:schemeClr val="bg1">
                    <a:lumMod val="95000"/>
                  </a:schemeClr>
                </a:solidFill>
                <a:latin typeface="+mj-lt"/>
                <a:ea typeface="A-OTF Shin Go Pro L" panose="020B0300000000000000" pitchFamily="34" charset="-128"/>
                <a:cs typeface="+mj-cs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s-MX" altLang="ja-JP" noProof="0" dirty="0"/>
              <a:t>Breve descripción</a:t>
            </a:r>
            <a:endParaRPr lang="es-MX" noProof="0" dirty="0"/>
          </a:p>
        </p:txBody>
      </p:sp>
      <p:sp>
        <p:nvSpPr>
          <p:cNvPr id="11" name="Marcador de contenido 10"/>
          <p:cNvSpPr>
            <a:spLocks noGrp="1"/>
          </p:cNvSpPr>
          <p:nvPr>
            <p:ph sz="quarter" idx="12" hasCustomPrompt="1"/>
          </p:nvPr>
        </p:nvSpPr>
        <p:spPr>
          <a:xfrm>
            <a:off x="323117" y="1156447"/>
            <a:ext cx="11617871" cy="502374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2000" kern="1200" baseline="0" dirty="0">
                <a:solidFill>
                  <a:srgbClr val="00B0F0"/>
                </a:solidFill>
                <a:latin typeface="+mj-lt"/>
                <a:ea typeface="A-OTF Shin Go Pro L" panose="020B0300000000000000" pitchFamily="34" charset="-128"/>
                <a:cs typeface="+mj-cs"/>
              </a:defRPr>
            </a:lvl1pPr>
          </a:lstStyle>
          <a:p>
            <a:pPr lvl="0"/>
            <a:r>
              <a:rPr lang="es-ES" dirty="0"/>
              <a:t>Texto</a:t>
            </a:r>
            <a:endParaRPr lang="en-US" dirty="0"/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>
            <a:noAutofit/>
          </a:bodyPr>
          <a:lstStyle>
            <a:lvl1pPr marL="0" indent="0" algn="l" defTabSz="914446" rtl="0" eaLnBrk="1" latinLnBrk="0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  <a:defRPr lang="en-US" sz="1600" kern="1200" baseline="0" dirty="0">
                <a:solidFill>
                  <a:schemeClr val="bg1">
                    <a:lumMod val="95000"/>
                  </a:schemeClr>
                </a:solidFill>
                <a:latin typeface="+mj-lt"/>
                <a:ea typeface="A-OTF Shin Go Pro L" panose="020B0300000000000000" pitchFamily="34" charset="-128"/>
                <a:cs typeface="+mj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  <p:sp>
        <p:nvSpPr>
          <p:cNvPr id="19" name="スライド番号プレースホルダー 3"/>
          <p:cNvSpPr>
            <a:spLocks noGrp="1"/>
          </p:cNvSpPr>
          <p:nvPr>
            <p:ph type="sldNum" sz="quarter" idx="4"/>
          </p:nvPr>
        </p:nvSpPr>
        <p:spPr>
          <a:xfrm>
            <a:off x="11582401" y="6481011"/>
            <a:ext cx="609599" cy="365125"/>
          </a:xfrm>
          <a:prstGeom prst="rect">
            <a:avLst/>
          </a:prstGeom>
        </p:spPr>
        <p:txBody>
          <a:bodyPr anchor="ctr"/>
          <a:lstStyle>
            <a:lvl1pPr algn="ctr">
              <a:defRPr lang="es-MX" sz="1600" kern="1200" baseline="0" smtClean="0">
                <a:solidFill>
                  <a:schemeClr val="bg1">
                    <a:lumMod val="95000"/>
                  </a:schemeClr>
                </a:solidFill>
                <a:latin typeface="+mj-lt"/>
                <a:ea typeface="A-OTF Shin Go Pro L" panose="020B0300000000000000" pitchFamily="34" charset="-128"/>
                <a:cs typeface="+mj-cs"/>
              </a:defRPr>
            </a:lvl1pPr>
          </a:lstStyle>
          <a:p>
            <a:pPr algn="l" defTabSz="914446">
              <a:lnSpc>
                <a:spcPct val="90000"/>
              </a:lnSpc>
              <a:spcBef>
                <a:spcPct val="0"/>
              </a:spcBef>
            </a:pPr>
            <a:fld id="{DAEF4D36-AE85-49C9-90DE-66D02B257272}" type="slidenum">
              <a:rPr lang="es-MX" smtClean="0"/>
              <a:pPr algn="l" defTabSz="914446">
                <a:lnSpc>
                  <a:spcPct val="90000"/>
                </a:lnSpc>
                <a:spcBef>
                  <a:spcPct val="0"/>
                </a:spcBef>
              </a:pPr>
              <a:t>‹Nº›</a:t>
            </a:fld>
            <a:endParaRPr lang="es-MX" dirty="0"/>
          </a:p>
        </p:txBody>
      </p:sp>
      <p:pic>
        <p:nvPicPr>
          <p:cNvPr id="7" name="Picture 40" descr="alligator_1">
            <a:extLst>
              <a:ext uri="{FF2B5EF4-FFF2-40B4-BE49-F238E27FC236}">
                <a16:creationId xmlns:a16="http://schemas.microsoft.com/office/drawing/2014/main" id="{6EB7D0CB-3E00-4347-B6F5-E1308417AF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3032" y="6492124"/>
            <a:ext cx="495300" cy="365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213D312-9AE7-2A52-9AAD-DB2B0856704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8332" y="75802"/>
            <a:ext cx="2474259" cy="83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7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607750" y="1403365"/>
            <a:ext cx="3358174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603018" y="1861247"/>
            <a:ext cx="3364220" cy="42154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607750" y="1795549"/>
            <a:ext cx="335817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4391852" y="1403365"/>
            <a:ext cx="3358174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en-US" altLang="ja-JP" dirty="0"/>
          </a:p>
        </p:txBody>
      </p:sp>
      <p:sp>
        <p:nvSpPr>
          <p:cNvPr id="21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>
            <a:off x="4387120" y="1861247"/>
            <a:ext cx="3364220" cy="42154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4391852" y="1795549"/>
            <a:ext cx="335817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プレースホルダー 8"/>
          <p:cNvSpPr>
            <a:spLocks noGrp="1"/>
          </p:cNvSpPr>
          <p:nvPr>
            <p:ph type="body" sz="quarter" idx="19" hasCustomPrompt="1"/>
          </p:nvPr>
        </p:nvSpPr>
        <p:spPr>
          <a:xfrm>
            <a:off x="8180684" y="1403365"/>
            <a:ext cx="3358174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26" name="テキスト プレースホルダー 8"/>
          <p:cNvSpPr>
            <a:spLocks noGrp="1"/>
          </p:cNvSpPr>
          <p:nvPr>
            <p:ph type="body" sz="quarter" idx="20" hasCustomPrompt="1"/>
          </p:nvPr>
        </p:nvSpPr>
        <p:spPr>
          <a:xfrm>
            <a:off x="8175953" y="1861247"/>
            <a:ext cx="3364220" cy="42154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27" name="直線コネクタ 26"/>
          <p:cNvCxnSpPr/>
          <p:nvPr userDrawn="1"/>
        </p:nvCxnSpPr>
        <p:spPr>
          <a:xfrm>
            <a:off x="8180684" y="1795549"/>
            <a:ext cx="335817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16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17" name="Marcador de texto 12"/>
          <p:cNvSpPr>
            <a:spLocks noGrp="1"/>
          </p:cNvSpPr>
          <p:nvPr>
            <p:ph type="body" sz="quarter" idx="21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16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607749" y="1403365"/>
            <a:ext cx="4951495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603018" y="1861247"/>
            <a:ext cx="4960409" cy="42154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607749" y="1795549"/>
            <a:ext cx="4951495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6089311" y="1403365"/>
            <a:ext cx="4951495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marR="0" indent="0" algn="l" defTabSz="91444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marL="0" marR="0" lvl="0" indent="0" algn="l" defTabSz="91444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21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>
            <a:off x="6084580" y="1861247"/>
            <a:ext cx="4960409" cy="42154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6089311" y="1795549"/>
            <a:ext cx="4951495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16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17" name="Marcador de texto 12"/>
          <p:cNvSpPr>
            <a:spLocks noGrp="1"/>
          </p:cNvSpPr>
          <p:nvPr>
            <p:ph type="body" sz="quarter" idx="18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74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975444" y="3996585"/>
            <a:ext cx="4595715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970713" y="4454466"/>
            <a:ext cx="4603989" cy="168966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975444" y="4388768"/>
            <a:ext cx="4595715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6457006" y="3996585"/>
            <a:ext cx="4595715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21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>
            <a:off x="6452275" y="4454466"/>
            <a:ext cx="4603989" cy="168966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6457006" y="4388768"/>
            <a:ext cx="4595715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1073559" y="1396136"/>
            <a:ext cx="4497600" cy="25304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16:9</a:t>
            </a:r>
          </a:p>
        </p:txBody>
      </p:sp>
      <p:sp>
        <p:nvSpPr>
          <p:cNvPr id="16" name="正方形/長方形 15"/>
          <p:cNvSpPr/>
          <p:nvPr userDrawn="1"/>
        </p:nvSpPr>
        <p:spPr>
          <a:xfrm>
            <a:off x="975444" y="1396136"/>
            <a:ext cx="120000" cy="2530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17" name="図プレースホルダー 8"/>
          <p:cNvSpPr>
            <a:spLocks noGrp="1"/>
          </p:cNvSpPr>
          <p:nvPr>
            <p:ph type="pic" sz="quarter" idx="18" hasCustomPrompt="1"/>
          </p:nvPr>
        </p:nvSpPr>
        <p:spPr>
          <a:xfrm>
            <a:off x="6550389" y="1397104"/>
            <a:ext cx="4497600" cy="25304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16:9</a:t>
            </a:r>
          </a:p>
        </p:txBody>
      </p:sp>
      <p:sp>
        <p:nvSpPr>
          <p:cNvPr id="18" name="正方形/長方形 17"/>
          <p:cNvSpPr/>
          <p:nvPr userDrawn="1"/>
        </p:nvSpPr>
        <p:spPr>
          <a:xfrm>
            <a:off x="6452275" y="1397104"/>
            <a:ext cx="120000" cy="2530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19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2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24" name="Marcador de texto 12"/>
          <p:cNvSpPr>
            <a:spLocks noGrp="1"/>
          </p:cNvSpPr>
          <p:nvPr>
            <p:ph type="body" sz="quarter" idx="19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109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974451"/>
            <a:ext cx="12193101" cy="304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215223"/>
            <a:ext cx="4320988" cy="423699"/>
          </a:xfrm>
          <a:prstGeom prst="rect">
            <a:avLst/>
          </a:prstGeom>
        </p:spPr>
        <p:txBody>
          <a:bodyPr anchor="b"/>
          <a:lstStyle>
            <a:lvl1pPr algn="r">
              <a:defRPr sz="24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4412344" y="4215223"/>
            <a:ext cx="7392609" cy="2045273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sp>
        <p:nvSpPr>
          <p:cNvPr id="28" name="正方形/長方形 27"/>
          <p:cNvSpPr/>
          <p:nvPr userDrawn="1"/>
        </p:nvSpPr>
        <p:spPr>
          <a:xfrm>
            <a:off x="-1" y="4638922"/>
            <a:ext cx="4320989" cy="9823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2700" dirty="0">
              <a:latin typeface="+mj-lt"/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11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14" name="Marcador de texto 12"/>
          <p:cNvSpPr>
            <a:spLocks noGrp="1"/>
          </p:cNvSpPr>
          <p:nvPr>
            <p:ph type="body" sz="quarter" idx="15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  <p:sp>
        <p:nvSpPr>
          <p:cNvPr id="16" name="Marcador de texto 14"/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481011"/>
            <a:ext cx="5494867" cy="365125"/>
          </a:xfrm>
        </p:spPr>
        <p:txBody>
          <a:bodyPr anchor="ctr"/>
          <a:lstStyle>
            <a:lvl1pPr>
              <a:defRPr lang="en-US" sz="1200" kern="1200" baseline="0" dirty="0" err="1" smtClean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err="1"/>
              <a:t>Institución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1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975445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970713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975445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4759547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21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>
            <a:off x="4754815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4759547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プレースホルダー 8"/>
          <p:cNvSpPr>
            <a:spLocks noGrp="1"/>
          </p:cNvSpPr>
          <p:nvPr>
            <p:ph type="body" sz="quarter" idx="19" hasCustomPrompt="1"/>
          </p:nvPr>
        </p:nvSpPr>
        <p:spPr>
          <a:xfrm>
            <a:off x="8548380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26" name="テキスト プレースホルダー 8"/>
          <p:cNvSpPr>
            <a:spLocks noGrp="1"/>
          </p:cNvSpPr>
          <p:nvPr>
            <p:ph type="body" sz="quarter" idx="20" hasCustomPrompt="1"/>
          </p:nvPr>
        </p:nvSpPr>
        <p:spPr>
          <a:xfrm>
            <a:off x="8543648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27" name="直線コネクタ 26"/>
          <p:cNvCxnSpPr/>
          <p:nvPr userDrawn="1"/>
        </p:nvCxnSpPr>
        <p:spPr>
          <a:xfrm>
            <a:off x="8548380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グラフ プレースホルダー 6"/>
          <p:cNvSpPr>
            <a:spLocks noGrp="1"/>
          </p:cNvSpPr>
          <p:nvPr>
            <p:ph type="chart" sz="quarter" idx="21" hasCustomPrompt="1"/>
          </p:nvPr>
        </p:nvSpPr>
        <p:spPr>
          <a:xfrm>
            <a:off x="975784" y="1284966"/>
            <a:ext cx="2643566" cy="2643565"/>
          </a:xfrm>
          <a:prstGeom prst="rect">
            <a:avLst/>
          </a:prstGeom>
        </p:spPr>
        <p:txBody>
          <a:bodyPr/>
          <a:lstStyle>
            <a:lvl1pPr>
              <a:defRPr sz="1667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endParaRPr lang="en-US" dirty="0"/>
          </a:p>
        </p:txBody>
      </p:sp>
      <p:sp>
        <p:nvSpPr>
          <p:cNvPr id="28" name="グラフ プレースホルダー 6"/>
          <p:cNvSpPr>
            <a:spLocks noGrp="1"/>
          </p:cNvSpPr>
          <p:nvPr>
            <p:ph type="chart" sz="quarter" idx="22" hasCustomPrompt="1"/>
          </p:nvPr>
        </p:nvSpPr>
        <p:spPr>
          <a:xfrm>
            <a:off x="4743858" y="1284966"/>
            <a:ext cx="2643566" cy="264356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4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67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endParaRPr lang="en-US" dirty="0"/>
          </a:p>
          <a:p>
            <a:endParaRPr lang="en-US" dirty="0"/>
          </a:p>
        </p:txBody>
      </p:sp>
      <p:sp>
        <p:nvSpPr>
          <p:cNvPr id="29" name="グラフ プレースホルダー 6"/>
          <p:cNvSpPr>
            <a:spLocks noGrp="1"/>
          </p:cNvSpPr>
          <p:nvPr>
            <p:ph type="chart" sz="quarter" idx="23" hasCustomPrompt="1"/>
          </p:nvPr>
        </p:nvSpPr>
        <p:spPr>
          <a:xfrm>
            <a:off x="8548380" y="1283126"/>
            <a:ext cx="2643566" cy="264356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4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endParaRPr lang="en-US" dirty="0"/>
          </a:p>
          <a:p>
            <a:endParaRPr lang="en-US" dirty="0"/>
          </a:p>
        </p:txBody>
      </p:sp>
      <p:sp>
        <p:nvSpPr>
          <p:cNvPr id="18" name="Marcador de texto 12"/>
          <p:cNvSpPr>
            <a:spLocks noGrp="1"/>
          </p:cNvSpPr>
          <p:nvPr>
            <p:ph type="body" sz="quarter" idx="24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  <p:sp>
        <p:nvSpPr>
          <p:cNvPr id="19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2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03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s -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6045002" y="1908402"/>
            <a:ext cx="5545895" cy="423699"/>
          </a:xfrm>
          <a:prstGeom prst="rect">
            <a:avLst/>
          </a:prstGeom>
        </p:spPr>
        <p:txBody>
          <a:bodyPr anchor="b"/>
          <a:lstStyle>
            <a:lvl1pPr algn="l">
              <a:defRPr sz="24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6040270" y="2366284"/>
            <a:ext cx="5555881" cy="3027897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6045002" y="2300585"/>
            <a:ext cx="5545895" cy="0"/>
          </a:xfrm>
          <a:prstGeom prst="line">
            <a:avLst/>
          </a:prstGeom>
          <a:ln w="19050">
            <a:solidFill>
              <a:srgbClr val="0070C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グラフ プレースホルダー 6"/>
          <p:cNvSpPr>
            <a:spLocks noGrp="1"/>
          </p:cNvSpPr>
          <p:nvPr>
            <p:ph type="chart" sz="quarter" idx="21" hasCustomPrompt="1"/>
          </p:nvPr>
        </p:nvSpPr>
        <p:spPr>
          <a:xfrm>
            <a:off x="531300" y="1908401"/>
            <a:ext cx="5418666" cy="348577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endParaRPr lang="en-US" dirty="0"/>
          </a:p>
        </p:txBody>
      </p:sp>
      <p:sp>
        <p:nvSpPr>
          <p:cNvPr id="10" name="Marcador de texto 12"/>
          <p:cNvSpPr>
            <a:spLocks noGrp="1"/>
          </p:cNvSpPr>
          <p:nvPr>
            <p:ph type="body" sz="quarter" idx="22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  <p:sp>
        <p:nvSpPr>
          <p:cNvPr id="11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16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4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3048000" y="4135599"/>
            <a:ext cx="9135908" cy="1163976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4400" baseline="0">
                <a:solidFill>
                  <a:schemeClr val="tx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</a:lstStyle>
          <a:p>
            <a:r>
              <a:rPr lang="en-US" dirty="0" err="1"/>
              <a:t>Subtítulo</a:t>
            </a:r>
            <a:endParaRPr 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039908" y="5274528"/>
            <a:ext cx="9144000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2">
                    <a:lumMod val="25000"/>
                  </a:schemeClr>
                </a:solidFill>
                <a:latin typeface="+mj-lt"/>
                <a:ea typeface="A-OTF Gothic BBB Pro Medium" panose="020B0400000000000000" pitchFamily="34" charset="-128"/>
                <a:cs typeface="Clear Sans Light" panose="020B03030302020203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cxnSp>
        <p:nvCxnSpPr>
          <p:cNvPr id="6" name="直線コネクタ 5"/>
          <p:cNvCxnSpPr/>
          <p:nvPr userDrawn="1"/>
        </p:nvCxnSpPr>
        <p:spPr>
          <a:xfrm>
            <a:off x="3048000" y="5219363"/>
            <a:ext cx="9144000" cy="0"/>
          </a:xfrm>
          <a:prstGeom prst="line">
            <a:avLst/>
          </a:prstGeom>
          <a:ln w="38100">
            <a:solidFill>
              <a:srgbClr val="0070C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0" descr="alligator_1">
            <a:extLst>
              <a:ext uri="{FF2B5EF4-FFF2-40B4-BE49-F238E27FC236}">
                <a16:creationId xmlns:a16="http://schemas.microsoft.com/office/drawing/2014/main" id="{5CAA7D9C-59E1-4769-80C1-8A504A62B52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0498" y="6492124"/>
            <a:ext cx="495300" cy="365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A6A850C-A5C2-2C58-A00B-4E5005B9EE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78969" y="64247"/>
            <a:ext cx="2617950" cy="87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9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3 Columns -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8077200" y="6481011"/>
            <a:ext cx="3496733" cy="365125"/>
          </a:xfrm>
        </p:spPr>
        <p:txBody>
          <a:bodyPr/>
          <a:lstStyle>
            <a:lvl1pPr>
              <a:defRPr>
                <a:latin typeface="Helvetica Condensed" panose="020B0606020202030204" pitchFamily="34" charset="0"/>
              </a:defRPr>
            </a:lvl1pPr>
          </a:lstStyle>
          <a:p>
            <a:r>
              <a:rPr lang="en-US" dirty="0" err="1"/>
              <a:t>Lagarto</a:t>
            </a:r>
            <a:r>
              <a:rPr lang="en-US" dirty="0"/>
              <a:t> I Processor Microarchitecture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73933" y="6481011"/>
            <a:ext cx="618067" cy="376989"/>
          </a:xfrm>
        </p:spPr>
        <p:txBody>
          <a:bodyPr/>
          <a:lstStyle>
            <a:lvl1pPr algn="ctr">
              <a:defRPr lang="en-US" sz="1200" kern="1200" smtClean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A brief description here</a:t>
            </a:r>
            <a:endParaRPr lang="en-US" dirty="0"/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975445" y="3996585"/>
            <a:ext cx="2627877" cy="423699"/>
          </a:xfrm>
          <a:prstGeom prst="rect">
            <a:avLst/>
          </a:prstGeom>
        </p:spPr>
        <p:txBody>
          <a:bodyPr anchor="b"/>
          <a:lstStyle>
            <a:lvl1pPr algn="l">
              <a:defRPr sz="24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Caption Here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970713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ts val="1867"/>
              </a:lnSpc>
              <a:defRPr sz="1467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975445" y="4388768"/>
            <a:ext cx="2627877" cy="0"/>
          </a:xfrm>
          <a:prstGeom prst="line">
            <a:avLst/>
          </a:prstGeom>
          <a:ln w="381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4759547" y="3996585"/>
            <a:ext cx="2627877" cy="423699"/>
          </a:xfrm>
          <a:prstGeom prst="rect">
            <a:avLst/>
          </a:prstGeom>
        </p:spPr>
        <p:txBody>
          <a:bodyPr anchor="b"/>
          <a:lstStyle>
            <a:lvl1pPr algn="l">
              <a:defRPr sz="24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Caption Here</a:t>
            </a:r>
            <a:endParaRPr lang="ja-JP" altLang="en-US" dirty="0"/>
          </a:p>
        </p:txBody>
      </p:sp>
      <p:sp>
        <p:nvSpPr>
          <p:cNvPr id="21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>
            <a:off x="4754815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ts val="1867"/>
              </a:lnSpc>
              <a:defRPr sz="1467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4759547" y="4388768"/>
            <a:ext cx="2627877" cy="0"/>
          </a:xfrm>
          <a:prstGeom prst="line">
            <a:avLst/>
          </a:prstGeom>
          <a:ln w="381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プレースホルダー 8"/>
          <p:cNvSpPr>
            <a:spLocks noGrp="1"/>
          </p:cNvSpPr>
          <p:nvPr>
            <p:ph type="body" sz="quarter" idx="19" hasCustomPrompt="1"/>
          </p:nvPr>
        </p:nvSpPr>
        <p:spPr>
          <a:xfrm>
            <a:off x="8548380" y="3996585"/>
            <a:ext cx="2627877" cy="423699"/>
          </a:xfrm>
          <a:prstGeom prst="rect">
            <a:avLst/>
          </a:prstGeom>
        </p:spPr>
        <p:txBody>
          <a:bodyPr anchor="b"/>
          <a:lstStyle>
            <a:lvl1pPr algn="l">
              <a:defRPr sz="24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Caption Here</a:t>
            </a:r>
            <a:endParaRPr lang="ja-JP" altLang="en-US" dirty="0"/>
          </a:p>
        </p:txBody>
      </p:sp>
      <p:sp>
        <p:nvSpPr>
          <p:cNvPr id="26" name="テキスト プレースホルダー 8"/>
          <p:cNvSpPr>
            <a:spLocks noGrp="1"/>
          </p:cNvSpPr>
          <p:nvPr>
            <p:ph type="body" sz="quarter" idx="20" hasCustomPrompt="1"/>
          </p:nvPr>
        </p:nvSpPr>
        <p:spPr>
          <a:xfrm>
            <a:off x="8543648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ts val="1867"/>
              </a:lnSpc>
              <a:defRPr sz="1467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27" name="直線コネクタ 26"/>
          <p:cNvCxnSpPr/>
          <p:nvPr userDrawn="1"/>
        </p:nvCxnSpPr>
        <p:spPr>
          <a:xfrm>
            <a:off x="8548380" y="4388768"/>
            <a:ext cx="2627877" cy="0"/>
          </a:xfrm>
          <a:prstGeom prst="line">
            <a:avLst/>
          </a:prstGeom>
          <a:ln w="381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グラフ プレースホルダー 6"/>
          <p:cNvSpPr>
            <a:spLocks noGrp="1"/>
          </p:cNvSpPr>
          <p:nvPr>
            <p:ph type="chart" sz="quarter" idx="21" hasCustomPrompt="1"/>
          </p:nvPr>
        </p:nvSpPr>
        <p:spPr>
          <a:xfrm>
            <a:off x="975784" y="1284966"/>
            <a:ext cx="2643566" cy="264356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/>
              <a:t>Add Graph Here</a:t>
            </a:r>
          </a:p>
        </p:txBody>
      </p:sp>
      <p:sp>
        <p:nvSpPr>
          <p:cNvPr id="28" name="グラフ プレースホルダー 6"/>
          <p:cNvSpPr>
            <a:spLocks noGrp="1"/>
          </p:cNvSpPr>
          <p:nvPr>
            <p:ph type="chart" sz="quarter" idx="22" hasCustomPrompt="1"/>
          </p:nvPr>
        </p:nvSpPr>
        <p:spPr>
          <a:xfrm>
            <a:off x="4743858" y="1284966"/>
            <a:ext cx="2643566" cy="2643565"/>
          </a:xfrm>
          <a:prstGeom prst="rect">
            <a:avLst/>
          </a:prstGeom>
        </p:spPr>
        <p:txBody>
          <a:bodyPr/>
          <a:lstStyle>
            <a:lvl1pPr marL="0" marR="0" indent="0" algn="l" defTabSz="91444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/>
              <a:t>Add Graph Here</a:t>
            </a:r>
          </a:p>
          <a:p>
            <a:endParaRPr lang="en-US" dirty="0"/>
          </a:p>
        </p:txBody>
      </p:sp>
      <p:sp>
        <p:nvSpPr>
          <p:cNvPr id="29" name="グラフ プレースホルダー 6"/>
          <p:cNvSpPr>
            <a:spLocks noGrp="1"/>
          </p:cNvSpPr>
          <p:nvPr>
            <p:ph type="chart" sz="quarter" idx="23" hasCustomPrompt="1"/>
          </p:nvPr>
        </p:nvSpPr>
        <p:spPr>
          <a:xfrm>
            <a:off x="8548380" y="1283126"/>
            <a:ext cx="2643566" cy="2643565"/>
          </a:xfrm>
          <a:prstGeom prst="rect">
            <a:avLst/>
          </a:prstGeom>
        </p:spPr>
        <p:txBody>
          <a:bodyPr/>
          <a:lstStyle>
            <a:lvl1pPr marL="0" marR="0" indent="0" algn="l" defTabSz="91444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/>
              <a:t>Add Graph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659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ódi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11" name="Marcador de contenido 10"/>
          <p:cNvSpPr>
            <a:spLocks noGrp="1"/>
          </p:cNvSpPr>
          <p:nvPr>
            <p:ph sz="quarter" idx="12" hasCustomPrompt="1"/>
          </p:nvPr>
        </p:nvSpPr>
        <p:spPr>
          <a:xfrm>
            <a:off x="829088" y="1583267"/>
            <a:ext cx="10550112" cy="459692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800"/>
              </a:spcBef>
              <a:defRPr sz="1333">
                <a:solidFill>
                  <a:schemeClr val="accent2">
                    <a:lumMod val="50000"/>
                  </a:schemeClr>
                </a:solidFill>
                <a:latin typeface="Courier" panose="02060409020205020404" pitchFamily="49" charset="0"/>
              </a:defRPr>
            </a:lvl1pPr>
          </a:lstStyle>
          <a:p>
            <a:pPr lvl="0"/>
            <a:r>
              <a:rPr lang="es-MX" noProof="0" dirty="0"/>
              <a:t>Código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  <p:sp>
        <p:nvSpPr>
          <p:cNvPr id="19" name="スライド番号プレースホルダー 3"/>
          <p:cNvSpPr>
            <a:spLocks noGrp="1"/>
          </p:cNvSpPr>
          <p:nvPr>
            <p:ph type="sldNum" sz="quarter" idx="4"/>
          </p:nvPr>
        </p:nvSpPr>
        <p:spPr>
          <a:xfrm>
            <a:off x="11582401" y="6481011"/>
            <a:ext cx="609599" cy="365125"/>
          </a:xfrm>
          <a:prstGeom prst="rect">
            <a:avLst/>
          </a:prstGeom>
        </p:spPr>
        <p:txBody>
          <a:bodyPr anchor="ctr"/>
          <a:lstStyle>
            <a:lvl1pPr algn="ctr">
              <a:defRPr lang="en-US" sz="1200" b="1" kern="1200" smtClean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829088" y="1153351"/>
            <a:ext cx="10430933" cy="345249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es-ES" dirty="0"/>
              <a:t>Título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46164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ódig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11" name="Marcador de contenido 10"/>
          <p:cNvSpPr>
            <a:spLocks noGrp="1"/>
          </p:cNvSpPr>
          <p:nvPr>
            <p:ph sz="quarter" idx="12" hasCustomPrompt="1"/>
          </p:nvPr>
        </p:nvSpPr>
        <p:spPr>
          <a:xfrm>
            <a:off x="829088" y="1583267"/>
            <a:ext cx="5012912" cy="459692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800"/>
              </a:spcBef>
              <a:defRPr sz="1333">
                <a:solidFill>
                  <a:schemeClr val="accent2">
                    <a:lumMod val="50000"/>
                  </a:schemeClr>
                </a:solidFill>
                <a:latin typeface="Courier" panose="02060409020205020404" pitchFamily="49" charset="0"/>
              </a:defRPr>
            </a:lvl1pPr>
          </a:lstStyle>
          <a:p>
            <a:pPr lvl="0"/>
            <a:r>
              <a:rPr lang="es-MX" noProof="0" dirty="0"/>
              <a:t>Código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  <p:sp>
        <p:nvSpPr>
          <p:cNvPr id="19" name="スライド番号プレースホルダー 3"/>
          <p:cNvSpPr>
            <a:spLocks noGrp="1"/>
          </p:cNvSpPr>
          <p:nvPr>
            <p:ph type="sldNum" sz="quarter" idx="4"/>
          </p:nvPr>
        </p:nvSpPr>
        <p:spPr>
          <a:xfrm>
            <a:off x="11582401" y="6481011"/>
            <a:ext cx="609599" cy="365125"/>
          </a:xfrm>
          <a:prstGeom prst="rect">
            <a:avLst/>
          </a:prstGeom>
        </p:spPr>
        <p:txBody>
          <a:bodyPr anchor="ctr"/>
          <a:lstStyle>
            <a:lvl1pPr algn="ctr">
              <a:defRPr lang="en-US" sz="1200" b="1" kern="1200" smtClean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829088" y="1153351"/>
            <a:ext cx="10430933" cy="345249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es-ES" dirty="0"/>
              <a:t>Título</a:t>
            </a:r>
            <a:endParaRPr lang="es-MX" dirty="0"/>
          </a:p>
        </p:txBody>
      </p:sp>
      <p:sp>
        <p:nvSpPr>
          <p:cNvPr id="8" name="Marcador de contenido 10"/>
          <p:cNvSpPr>
            <a:spLocks noGrp="1"/>
          </p:cNvSpPr>
          <p:nvPr>
            <p:ph sz="quarter" idx="15" hasCustomPrompt="1"/>
          </p:nvPr>
        </p:nvSpPr>
        <p:spPr>
          <a:xfrm>
            <a:off x="6171877" y="1583267"/>
            <a:ext cx="5012912" cy="459692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800"/>
              </a:spcBef>
              <a:defRPr sz="1333">
                <a:solidFill>
                  <a:schemeClr val="accent2">
                    <a:lumMod val="50000"/>
                  </a:schemeClr>
                </a:solidFill>
                <a:latin typeface="Courier" panose="02060409020205020404" pitchFamily="49" charset="0"/>
              </a:defRPr>
            </a:lvl1pPr>
          </a:lstStyle>
          <a:p>
            <a:pPr lvl="0"/>
            <a:r>
              <a:rPr lang="es-MX" noProof="0" dirty="0"/>
              <a:t>Código</a:t>
            </a:r>
          </a:p>
        </p:txBody>
      </p:sp>
    </p:spTree>
    <p:extLst>
      <p:ext uri="{BB962C8B-B14F-4D97-AF65-F5344CB8AC3E}">
        <p14:creationId xmlns:p14="http://schemas.microsoft.com/office/powerpoint/2010/main" val="317768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11" name="Marcador de contenido 10"/>
          <p:cNvSpPr>
            <a:spLocks noGrp="1"/>
          </p:cNvSpPr>
          <p:nvPr>
            <p:ph sz="quarter" idx="12" hasCustomPrompt="1"/>
          </p:nvPr>
        </p:nvSpPr>
        <p:spPr>
          <a:xfrm>
            <a:off x="829088" y="1295400"/>
            <a:ext cx="8645112" cy="4884796"/>
          </a:xfrm>
        </p:spPr>
        <p:txBody>
          <a:bodyPr/>
          <a:lstStyle>
            <a:lvl1pPr>
              <a:lnSpc>
                <a:spcPct val="150000"/>
              </a:lnSpc>
              <a:spcBef>
                <a:spcPts val="800"/>
              </a:spcBef>
              <a:defRPr/>
            </a:lvl1pPr>
          </a:lstStyle>
          <a:p>
            <a:pPr lvl="0"/>
            <a:r>
              <a:rPr lang="es-MX" noProof="0" dirty="0"/>
              <a:t>Texto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  <p:sp>
        <p:nvSpPr>
          <p:cNvPr id="19" name="スライド番号プレースホルダー 3"/>
          <p:cNvSpPr>
            <a:spLocks noGrp="1"/>
          </p:cNvSpPr>
          <p:nvPr>
            <p:ph type="sldNum" sz="quarter" idx="4"/>
          </p:nvPr>
        </p:nvSpPr>
        <p:spPr>
          <a:xfrm>
            <a:off x="11582401" y="6481011"/>
            <a:ext cx="609599" cy="365125"/>
          </a:xfrm>
          <a:prstGeom prst="rect">
            <a:avLst/>
          </a:prstGeom>
        </p:spPr>
        <p:txBody>
          <a:bodyPr anchor="ctr"/>
          <a:lstStyle>
            <a:lvl1pPr algn="ctr">
              <a:defRPr lang="en-US" sz="1200" b="1" kern="1200" smtClean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Marcador de gráfico 3"/>
          <p:cNvSpPr>
            <a:spLocks noGrp="1"/>
          </p:cNvSpPr>
          <p:nvPr>
            <p:ph type="chart" sz="quarter" idx="15" hasCustomPrompt="1"/>
          </p:nvPr>
        </p:nvSpPr>
        <p:spPr>
          <a:xfrm>
            <a:off x="9760161" y="1295400"/>
            <a:ext cx="1584960" cy="2133600"/>
          </a:xfrm>
        </p:spPr>
        <p:txBody>
          <a:bodyPr>
            <a:normAutofit/>
          </a:bodyPr>
          <a:lstStyle>
            <a:lvl1pPr>
              <a:defRPr lang="en-US" sz="1333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endParaRPr lang="en-US" dirty="0"/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6" hasCustomPrompt="1"/>
          </p:nvPr>
        </p:nvSpPr>
        <p:spPr>
          <a:xfrm>
            <a:off x="9760161" y="3539067"/>
            <a:ext cx="2029067" cy="2641129"/>
          </a:xfrm>
        </p:spPr>
        <p:txBody>
          <a:bodyPr>
            <a:normAutofit/>
          </a:bodyPr>
          <a:lstStyle>
            <a:lvl1pPr>
              <a:lnSpc>
                <a:spcPct val="140000"/>
              </a:lnSpc>
              <a:defRPr sz="867" baseline="0"/>
            </a:lvl1pPr>
          </a:lstStyle>
          <a:p>
            <a:pPr lvl="0"/>
            <a:r>
              <a:rPr lang="es-ES" dirty="0"/>
              <a:t>Texto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13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 b="1">
                <a:latin typeface="Helvetica Condensed" panose="020B0606020202030204" pitchFamily="34" charset="0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262780"/>
            <a:ext cx="4320988" cy="619125"/>
          </a:xfrm>
          <a:prstGeom prst="rect">
            <a:avLst/>
          </a:prstGeom>
        </p:spPr>
        <p:txBody>
          <a:bodyPr/>
          <a:lstStyle>
            <a:lvl1pPr algn="r">
              <a:defRPr sz="5334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-1" y="3917949"/>
            <a:ext cx="4320989" cy="9823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4738057" y="1757084"/>
            <a:ext cx="6539543" cy="385020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11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15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69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618067" y="1620253"/>
            <a:ext cx="3986017" cy="39870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67" kern="1200" baseline="0" dirty="0" err="1" smtClean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484094" y="1620253"/>
            <a:ext cx="157338" cy="398703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4738057" y="1620254"/>
            <a:ext cx="6539543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4738057" y="2079811"/>
            <a:ext cx="6539543" cy="3527473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6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4754597" y="2008094"/>
            <a:ext cx="652272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16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17" name="Marcador de texto 12"/>
          <p:cNvSpPr>
            <a:spLocks noGrp="1"/>
          </p:cNvSpPr>
          <p:nvPr>
            <p:ph type="body" sz="quarter" idx="15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14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2 Columns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618067" y="1620253"/>
            <a:ext cx="3986017" cy="39870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484094" y="1620253"/>
            <a:ext cx="157338" cy="398703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4738057" y="1620254"/>
            <a:ext cx="6539543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4738057" y="2079812"/>
            <a:ext cx="6539543" cy="1400777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4754597" y="2008094"/>
            <a:ext cx="652272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プレースホルダー 8"/>
          <p:cNvSpPr>
            <a:spLocks noGrp="1"/>
          </p:cNvSpPr>
          <p:nvPr>
            <p:ph type="body" sz="quarter" idx="15" hasCustomPrompt="1"/>
          </p:nvPr>
        </p:nvSpPr>
        <p:spPr>
          <a:xfrm>
            <a:off x="4738057" y="3652411"/>
            <a:ext cx="6539543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16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4738057" y="4111969"/>
            <a:ext cx="6539543" cy="1400777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cxnSp>
        <p:nvCxnSpPr>
          <p:cNvPr id="17" name="直線コネクタ 16"/>
          <p:cNvCxnSpPr/>
          <p:nvPr userDrawn="1"/>
        </p:nvCxnSpPr>
        <p:spPr>
          <a:xfrm>
            <a:off x="4754597" y="4040251"/>
            <a:ext cx="652272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19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20" name="Marcador de texto 12"/>
          <p:cNvSpPr>
            <a:spLocks noGrp="1"/>
          </p:cNvSpPr>
          <p:nvPr>
            <p:ph type="body" sz="quarter" idx="17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8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657483" y="1396136"/>
            <a:ext cx="2529763" cy="25304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Agreagar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559368" y="1396136"/>
            <a:ext cx="120000" cy="2530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559369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554637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559369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図プレースホルダー 8"/>
          <p:cNvSpPr>
            <a:spLocks noGrp="1"/>
          </p:cNvSpPr>
          <p:nvPr>
            <p:ph type="pic" sz="quarter" idx="15" hasCustomPrompt="1"/>
          </p:nvPr>
        </p:nvSpPr>
        <p:spPr>
          <a:xfrm>
            <a:off x="3493318" y="1396136"/>
            <a:ext cx="2529763" cy="25304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Agreagar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19" name="正方形/長方形 18"/>
          <p:cNvSpPr/>
          <p:nvPr userDrawn="1"/>
        </p:nvSpPr>
        <p:spPr>
          <a:xfrm>
            <a:off x="3395203" y="1396136"/>
            <a:ext cx="120000" cy="2530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20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3395204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21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>
            <a:off x="3390473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3395204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図プレースホルダー 8"/>
          <p:cNvSpPr>
            <a:spLocks noGrp="1"/>
          </p:cNvSpPr>
          <p:nvPr>
            <p:ph type="pic" sz="quarter" idx="18" hasCustomPrompt="1"/>
          </p:nvPr>
        </p:nvSpPr>
        <p:spPr>
          <a:xfrm>
            <a:off x="6333386" y="1396136"/>
            <a:ext cx="2529763" cy="25304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Agreagar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24" name="正方形/長方形 23"/>
          <p:cNvSpPr/>
          <p:nvPr userDrawn="1"/>
        </p:nvSpPr>
        <p:spPr>
          <a:xfrm>
            <a:off x="6235271" y="1396136"/>
            <a:ext cx="120000" cy="2530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25" name="テキスト プレースホルダー 8"/>
          <p:cNvSpPr>
            <a:spLocks noGrp="1"/>
          </p:cNvSpPr>
          <p:nvPr>
            <p:ph type="body" sz="quarter" idx="19" hasCustomPrompt="1"/>
          </p:nvPr>
        </p:nvSpPr>
        <p:spPr>
          <a:xfrm>
            <a:off x="6235272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26" name="テキスト プレースホルダー 8"/>
          <p:cNvSpPr>
            <a:spLocks noGrp="1"/>
          </p:cNvSpPr>
          <p:nvPr>
            <p:ph type="body" sz="quarter" idx="20" hasCustomPrompt="1"/>
          </p:nvPr>
        </p:nvSpPr>
        <p:spPr>
          <a:xfrm>
            <a:off x="6230541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27" name="直線コネクタ 26"/>
          <p:cNvCxnSpPr/>
          <p:nvPr userDrawn="1"/>
        </p:nvCxnSpPr>
        <p:spPr>
          <a:xfrm>
            <a:off x="6235272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図プレースホルダー 8"/>
          <p:cNvSpPr>
            <a:spLocks noGrp="1"/>
          </p:cNvSpPr>
          <p:nvPr>
            <p:ph type="pic" sz="quarter" idx="21" hasCustomPrompt="1"/>
          </p:nvPr>
        </p:nvSpPr>
        <p:spPr>
          <a:xfrm>
            <a:off x="9169221" y="1396136"/>
            <a:ext cx="2529763" cy="25304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Agreagar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29" name="正方形/長方形 28"/>
          <p:cNvSpPr/>
          <p:nvPr userDrawn="1"/>
        </p:nvSpPr>
        <p:spPr>
          <a:xfrm>
            <a:off x="9071107" y="1396136"/>
            <a:ext cx="120000" cy="2530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30" name="テキスト プレースホルダー 8"/>
          <p:cNvSpPr>
            <a:spLocks noGrp="1"/>
          </p:cNvSpPr>
          <p:nvPr>
            <p:ph type="body" sz="quarter" idx="22" hasCustomPrompt="1"/>
          </p:nvPr>
        </p:nvSpPr>
        <p:spPr>
          <a:xfrm>
            <a:off x="9071108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Título</a:t>
            </a:r>
            <a:endParaRPr lang="ja-JP" altLang="en-US" dirty="0"/>
          </a:p>
        </p:txBody>
      </p:sp>
      <p:sp>
        <p:nvSpPr>
          <p:cNvPr id="31" name="テキスト プレースホルダー 8"/>
          <p:cNvSpPr>
            <a:spLocks noGrp="1"/>
          </p:cNvSpPr>
          <p:nvPr>
            <p:ph type="body" sz="quarter" idx="23" hasCustomPrompt="1"/>
          </p:nvPr>
        </p:nvSpPr>
        <p:spPr>
          <a:xfrm>
            <a:off x="9066376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32" name="直線コネクタ 31"/>
          <p:cNvCxnSpPr/>
          <p:nvPr userDrawn="1"/>
        </p:nvCxnSpPr>
        <p:spPr>
          <a:xfrm>
            <a:off x="9071108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35" name="Marcador de texto 12"/>
          <p:cNvSpPr>
            <a:spLocks noGrp="1"/>
          </p:cNvSpPr>
          <p:nvPr>
            <p:ph type="body" sz="quarter" idx="24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  <p:sp>
        <p:nvSpPr>
          <p:cNvPr id="37" name="Marcador de texto 14"/>
          <p:cNvSpPr>
            <a:spLocks noGrp="1"/>
          </p:cNvSpPr>
          <p:nvPr>
            <p:ph type="body" sz="quarter" idx="25" hasCustomPrompt="1"/>
          </p:nvPr>
        </p:nvSpPr>
        <p:spPr>
          <a:xfrm>
            <a:off x="0" y="6481011"/>
            <a:ext cx="5494867" cy="365125"/>
          </a:xfrm>
        </p:spPr>
        <p:txBody>
          <a:bodyPr anchor="ctr"/>
          <a:lstStyle>
            <a:lvl1pPr>
              <a:defRPr lang="en-US" sz="1200" kern="1200" baseline="0" dirty="0" err="1" smtClean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err="1"/>
              <a:t>Institución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3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400" y="6477919"/>
            <a:ext cx="601579" cy="36821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1073559" y="1396136"/>
            <a:ext cx="2529763" cy="25304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Agreagar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975444" y="1396136"/>
            <a:ext cx="120000" cy="2530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975445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970713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975445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図プレースホルダー 8"/>
          <p:cNvSpPr>
            <a:spLocks noGrp="1"/>
          </p:cNvSpPr>
          <p:nvPr>
            <p:ph type="pic" sz="quarter" idx="15" hasCustomPrompt="1"/>
          </p:nvPr>
        </p:nvSpPr>
        <p:spPr>
          <a:xfrm>
            <a:off x="4857661" y="1396136"/>
            <a:ext cx="2529763" cy="25304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Agreagar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19" name="正方形/長方形 18"/>
          <p:cNvSpPr/>
          <p:nvPr userDrawn="1"/>
        </p:nvSpPr>
        <p:spPr>
          <a:xfrm>
            <a:off x="4759546" y="1396136"/>
            <a:ext cx="120000" cy="2530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20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4759547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sp>
        <p:nvSpPr>
          <p:cNvPr id="21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>
            <a:off x="4754815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4759547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図プレースホルダー 8"/>
          <p:cNvSpPr>
            <a:spLocks noGrp="1"/>
          </p:cNvSpPr>
          <p:nvPr>
            <p:ph type="pic" sz="quarter" idx="18" hasCustomPrompt="1"/>
          </p:nvPr>
        </p:nvSpPr>
        <p:spPr>
          <a:xfrm>
            <a:off x="8646493" y="1396136"/>
            <a:ext cx="2529763" cy="25304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67" baseline="0">
                <a:solidFill>
                  <a:schemeClr val="bg2">
                    <a:lumMod val="50000"/>
                  </a:schemeClr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r>
              <a:rPr lang="en-US" dirty="0" err="1"/>
              <a:t>Agreagar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– 1:1</a:t>
            </a:r>
          </a:p>
        </p:txBody>
      </p:sp>
      <p:sp>
        <p:nvSpPr>
          <p:cNvPr id="24" name="正方形/長方形 23"/>
          <p:cNvSpPr/>
          <p:nvPr userDrawn="1"/>
        </p:nvSpPr>
        <p:spPr>
          <a:xfrm>
            <a:off x="8548379" y="1396136"/>
            <a:ext cx="120000" cy="25304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+mj-lt"/>
            </a:endParaRPr>
          </a:p>
        </p:txBody>
      </p:sp>
      <p:sp>
        <p:nvSpPr>
          <p:cNvPr id="25" name="テキスト プレースホルダー 8"/>
          <p:cNvSpPr>
            <a:spLocks noGrp="1"/>
          </p:cNvSpPr>
          <p:nvPr>
            <p:ph type="body" sz="quarter" idx="19" hasCustomPrompt="1"/>
          </p:nvPr>
        </p:nvSpPr>
        <p:spPr>
          <a:xfrm>
            <a:off x="8548380" y="3996585"/>
            <a:ext cx="2627877" cy="4236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000" baseline="0">
                <a:solidFill>
                  <a:schemeClr val="accent2">
                    <a:lumMod val="75000"/>
                  </a:schemeClr>
                </a:solidFill>
                <a:latin typeface="+mj-lt"/>
                <a:ea typeface="A-OTF Gothic BBB Pro Medium" panose="020B0400000000000000" pitchFamily="34" charset="-128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 err="1"/>
              <a:t>Texto</a:t>
            </a:r>
            <a:endParaRPr lang="ja-JP" altLang="en-US" dirty="0"/>
          </a:p>
        </p:txBody>
      </p:sp>
      <p:sp>
        <p:nvSpPr>
          <p:cNvPr id="26" name="テキスト プレースホルダー 8"/>
          <p:cNvSpPr>
            <a:spLocks noGrp="1"/>
          </p:cNvSpPr>
          <p:nvPr>
            <p:ph type="body" sz="quarter" idx="20" hasCustomPrompt="1"/>
          </p:nvPr>
        </p:nvSpPr>
        <p:spPr>
          <a:xfrm>
            <a:off x="8543648" y="4454466"/>
            <a:ext cx="2632608" cy="1686357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1467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Roboto" panose="02000000000000000000" pitchFamily="2" charset="0"/>
                <a:cs typeface="A-OTF Gothic BBB Pro Medium" panose="020B0400000000000000" pitchFamily="34" charset="-128"/>
              </a:defRPr>
            </a:lvl1pPr>
            <a:lvl2pPr>
              <a:defRPr>
                <a:latin typeface="Bebas Neue Bold" panose="020B0606020202050201" pitchFamily="34" charset="0"/>
              </a:defRPr>
            </a:lvl2pPr>
            <a:lvl3pPr>
              <a:defRPr>
                <a:latin typeface="Bebas Neue Bold" panose="020B0606020202050201" pitchFamily="34" charset="0"/>
              </a:defRPr>
            </a:lvl3pPr>
            <a:lvl4pPr>
              <a:defRPr>
                <a:latin typeface="Bebas Neue Bold" panose="020B0606020202050201" pitchFamily="34" charset="0"/>
              </a:defRPr>
            </a:lvl4pPr>
            <a:lvl5pPr>
              <a:defRPr>
                <a:latin typeface="Bebas Neue Bold" panose="020B0606020202050201" pitchFamily="34" charset="0"/>
              </a:defRPr>
            </a:lvl5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cxnSp>
        <p:nvCxnSpPr>
          <p:cNvPr id="27" name="直線コネクタ 26"/>
          <p:cNvCxnSpPr/>
          <p:nvPr userDrawn="1"/>
        </p:nvCxnSpPr>
        <p:spPr>
          <a:xfrm>
            <a:off x="8548380" y="4388768"/>
            <a:ext cx="2627877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タイトル 1"/>
          <p:cNvSpPr>
            <a:spLocks noGrp="1"/>
          </p:cNvSpPr>
          <p:nvPr>
            <p:ph type="title" hasCustomPrompt="1"/>
          </p:nvPr>
        </p:nvSpPr>
        <p:spPr>
          <a:xfrm>
            <a:off x="323117" y="88235"/>
            <a:ext cx="11764609" cy="513344"/>
          </a:xfrm>
          <a:prstGeom prst="rect">
            <a:avLst/>
          </a:prstGeom>
        </p:spPr>
        <p:txBody>
          <a:bodyPr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29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23117" y="605577"/>
            <a:ext cx="11764609" cy="2968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Helvetica Condensed" panose="020B0606020202030204" pitchFamily="34" charset="0"/>
                <a:ea typeface="A-OTF Gothic BBB Pro Medium" panose="020B0400000000000000" pitchFamily="34" charset="-128"/>
                <a:cs typeface="Helvetica Condensed" panose="020B0606020202030204" pitchFamily="34" charset="0"/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altLang="ja-JP" dirty="0"/>
              <a:t>Breve </a:t>
            </a:r>
            <a:r>
              <a:rPr lang="en-US" altLang="ja-JP" dirty="0" err="1"/>
              <a:t>descripción</a:t>
            </a:r>
            <a:endParaRPr lang="en-US" dirty="0"/>
          </a:p>
        </p:txBody>
      </p:sp>
      <p:sp>
        <p:nvSpPr>
          <p:cNvPr id="30" name="Marcador de texto 12"/>
          <p:cNvSpPr>
            <a:spLocks noGrp="1"/>
          </p:cNvSpPr>
          <p:nvPr>
            <p:ph type="body" sz="quarter" idx="21" hasCustomPrompt="1"/>
          </p:nvPr>
        </p:nvSpPr>
        <p:spPr>
          <a:xfrm>
            <a:off x="8678333" y="6481011"/>
            <a:ext cx="2904067" cy="365125"/>
          </a:xfrm>
        </p:spPr>
        <p:txBody>
          <a:bodyPr anchor="ctr"/>
          <a:lstStyle>
            <a:lvl1pPr>
              <a:lnSpc>
                <a:spcPct val="100000"/>
              </a:lnSpc>
              <a:defRPr lang="en-US" sz="1200" kern="1200" baseline="0" dirty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s-ES" dirty="0"/>
              <a:t>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6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4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方形/長方形 14"/>
          <p:cNvSpPr/>
          <p:nvPr userDrawn="1"/>
        </p:nvSpPr>
        <p:spPr>
          <a:xfrm>
            <a:off x="0" y="6481011"/>
            <a:ext cx="12192000" cy="37698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6" name="正方形/長方形 15"/>
          <p:cNvSpPr/>
          <p:nvPr userDrawn="1"/>
        </p:nvSpPr>
        <p:spPr>
          <a:xfrm>
            <a:off x="8678779" y="6481011"/>
            <a:ext cx="3513221" cy="3769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" name="正方形/長方形 1"/>
          <p:cNvSpPr/>
          <p:nvPr userDrawn="1"/>
        </p:nvSpPr>
        <p:spPr>
          <a:xfrm>
            <a:off x="0" y="0"/>
            <a:ext cx="12192000" cy="9750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" name="正方形/長方形 2"/>
          <p:cNvSpPr/>
          <p:nvPr userDrawn="1"/>
        </p:nvSpPr>
        <p:spPr>
          <a:xfrm>
            <a:off x="1" y="0"/>
            <a:ext cx="258945" cy="97509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9" name="Rectángulo 8"/>
          <p:cNvSpPr/>
          <p:nvPr userDrawn="1"/>
        </p:nvSpPr>
        <p:spPr>
          <a:xfrm>
            <a:off x="11255999" y="0"/>
            <a:ext cx="936000" cy="972000"/>
          </a:xfrm>
          <a:prstGeom prst="rect">
            <a:avLst/>
          </a:prstGeom>
          <a:blipFill dpi="0" rotWithShape="1">
            <a:blip r:embed="rId19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38200" y="1295400"/>
            <a:ext cx="10515600" cy="4882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10" name="スライド番号プレースホルダー 3"/>
          <p:cNvSpPr>
            <a:spLocks noGrp="1"/>
          </p:cNvSpPr>
          <p:nvPr>
            <p:ph type="sldNum" sz="quarter" idx="4"/>
          </p:nvPr>
        </p:nvSpPr>
        <p:spPr>
          <a:xfrm>
            <a:off x="11582401" y="6481011"/>
            <a:ext cx="609599" cy="365125"/>
          </a:xfrm>
          <a:prstGeom prst="rect">
            <a:avLst/>
          </a:prstGeom>
        </p:spPr>
        <p:txBody>
          <a:bodyPr anchor="ctr"/>
          <a:lstStyle>
            <a:lvl1pPr algn="ctr">
              <a:defRPr lang="en-US" sz="1200" b="1" kern="1200" smtClean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</a:lstStyle>
          <a:p>
            <a:fld id="{DAEF4D36-AE85-49C9-90DE-66D02B257272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1" name="Marcador de texto 14"/>
          <p:cNvSpPr txBox="1">
            <a:spLocks/>
          </p:cNvSpPr>
          <p:nvPr userDrawn="1"/>
        </p:nvSpPr>
        <p:spPr>
          <a:xfrm>
            <a:off x="0" y="6481011"/>
            <a:ext cx="5494867" cy="365125"/>
          </a:xfrm>
          <a:prstGeom prst="rect">
            <a:avLst/>
          </a:prstGeom>
        </p:spPr>
        <p:txBody>
          <a:bodyPr anchor="ctr"/>
          <a:lstStyle>
            <a:lvl1pPr marL="0" indent="0" algn="l" defTabSz="13716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800" kern="1200" baseline="0" dirty="0" err="1" smtClean="0">
                <a:solidFill>
                  <a:schemeClr val="bg1">
                    <a:lumMod val="95000"/>
                  </a:schemeClr>
                </a:solidFill>
                <a:latin typeface="Helvetica Condensed" panose="020B0606020202030204" pitchFamily="34" charset="0"/>
                <a:ea typeface="+mn-ea"/>
                <a:cs typeface="+mn-cs"/>
              </a:defRPr>
            </a:lvl1pPr>
            <a:lvl2pPr marL="457200" indent="-228600" algn="l" defTabSz="13716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0099FF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685800" indent="-228600" algn="l" defTabSz="13716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0066CC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+mn-cs"/>
              </a:defRPr>
            </a:lvl3pPr>
            <a:lvl4pPr marL="914400" indent="-228600" algn="l" defTabSz="13716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0033CC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4pPr>
            <a:lvl5pPr marL="1143000" indent="-228600" algn="l" defTabSz="13716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003399"/>
              </a:buClr>
              <a:buFont typeface="Arial" panose="020B0604020202020204" pitchFamily="34" charset="0"/>
              <a:buChar char="•"/>
              <a:tabLst>
                <a:tab pos="1143000" algn="l"/>
              </a:tabLst>
              <a:defRPr sz="2000" kern="120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1200" dirty="0"/>
              <a:t>Instituto Politécnico Nacional, Centro de Investigación</a:t>
            </a:r>
            <a:r>
              <a:rPr lang="es-MX" sz="1200" baseline="0" dirty="0"/>
              <a:t> en Computación</a:t>
            </a:r>
            <a:endParaRPr lang="es-MX" sz="1200" dirty="0"/>
          </a:p>
        </p:txBody>
      </p:sp>
    </p:spTree>
    <p:extLst>
      <p:ext uri="{BB962C8B-B14F-4D97-AF65-F5344CB8AC3E}">
        <p14:creationId xmlns:p14="http://schemas.microsoft.com/office/powerpoint/2010/main" val="2889383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hdr="0" dt="0"/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000" kern="1200" baseline="0">
          <a:solidFill>
            <a:schemeClr val="bg1">
              <a:lumMod val="95000"/>
            </a:schemeClr>
          </a:solidFill>
          <a:latin typeface="Bebas Neue Bold" panose="020B0606020202050201" pitchFamily="34" charset="0"/>
          <a:ea typeface="A-OTF Shin Go Pro L" panose="020B0300000000000000" pitchFamily="34" charset="-128"/>
          <a:cs typeface="+mj-cs"/>
        </a:defRPr>
      </a:lvl1pPr>
    </p:titleStyle>
    <p:bodyStyle>
      <a:lvl1pPr marL="0" indent="0" algn="l" defTabSz="914446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None/>
        <a:defRPr sz="200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304815" indent="-152408" algn="l" defTabSz="914446" rtl="0" eaLnBrk="1" latinLnBrk="0" hangingPunct="1">
        <a:lnSpc>
          <a:spcPct val="100000"/>
        </a:lnSpc>
        <a:spcBef>
          <a:spcPts val="0"/>
        </a:spcBef>
        <a:buClr>
          <a:srgbClr val="0099FF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457223" indent="-152408" algn="l" defTabSz="914446" rtl="0" eaLnBrk="1" latinLnBrk="0" hangingPunct="1">
        <a:lnSpc>
          <a:spcPct val="100000"/>
        </a:lnSpc>
        <a:spcBef>
          <a:spcPts val="0"/>
        </a:spcBef>
        <a:buClr>
          <a:srgbClr val="0066CC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 Condensed" panose="02000000000000000000" pitchFamily="2" charset="0"/>
          <a:ea typeface="Roboto Condensed" panose="02000000000000000000" pitchFamily="2" charset="0"/>
          <a:cs typeface="+mn-cs"/>
        </a:defRPr>
      </a:lvl3pPr>
      <a:lvl4pPr marL="609630" indent="-152408" algn="l" defTabSz="914446" rtl="0" eaLnBrk="1" latinLnBrk="0" hangingPunct="1">
        <a:lnSpc>
          <a:spcPct val="100000"/>
        </a:lnSpc>
        <a:spcBef>
          <a:spcPts val="0"/>
        </a:spcBef>
        <a:buClr>
          <a:srgbClr val="0033CC"/>
        </a:buClr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Roboto Condensed Light" panose="02000000000000000000" pitchFamily="2" charset="0"/>
          <a:ea typeface="Roboto Condensed Light" panose="02000000000000000000" pitchFamily="2" charset="0"/>
          <a:cs typeface="+mn-cs"/>
        </a:defRPr>
      </a:lvl4pPr>
      <a:lvl5pPr marL="762038" indent="-152408" algn="l" defTabSz="914446" rtl="0" eaLnBrk="1" latinLnBrk="0" hangingPunct="1">
        <a:lnSpc>
          <a:spcPct val="100000"/>
        </a:lnSpc>
        <a:spcBef>
          <a:spcPts val="0"/>
        </a:spcBef>
        <a:buClr>
          <a:srgbClr val="003399"/>
        </a:buClr>
        <a:buFont typeface="Arial" panose="020B0604020202020204" pitchFamily="34" charset="0"/>
        <a:buChar char="•"/>
        <a:tabLst>
          <a:tab pos="762038" algn="l"/>
        </a:tabLst>
        <a:defRPr sz="1333" kern="1200">
          <a:solidFill>
            <a:schemeClr val="tx1"/>
          </a:solidFill>
          <a:latin typeface="Roboto Condensed Light" panose="02000000000000000000" pitchFamily="2" charset="0"/>
          <a:ea typeface="Roboto Condensed Light" panose="02000000000000000000" pitchFamily="2" charset="0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9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/>
          <p:cNvSpPr>
            <a:spLocks noGrp="1"/>
          </p:cNvSpPr>
          <p:nvPr>
            <p:ph type="ctrTitle"/>
          </p:nvPr>
        </p:nvSpPr>
        <p:spPr>
          <a:xfrm>
            <a:off x="3601038" y="2698604"/>
            <a:ext cx="7935323" cy="1163976"/>
          </a:xfrm>
        </p:spPr>
        <p:txBody>
          <a:bodyPr/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s-MX" altLang="es-MX" sz="4000" dirty="0">
                <a:solidFill>
                  <a:srgbClr val="0070C0"/>
                </a:solidFill>
                <a:ea typeface="A-OTF Shin Go Pro L" panose="020B0300000000000000" pitchFamily="34" charset="-128"/>
                <a:cs typeface="+mj-cs"/>
              </a:rPr>
              <a:t>Arquitectura y diseño de Procesadores</a:t>
            </a:r>
            <a:endParaRPr lang="es-MX" sz="4000" dirty="0">
              <a:solidFill>
                <a:srgbClr val="0070C0"/>
              </a:solidFill>
              <a:ea typeface="A-OTF Shin Go Pro L" panose="020B0300000000000000" pitchFamily="34" charset="-128"/>
              <a:cs typeface="+mj-cs"/>
            </a:endParaRPr>
          </a:p>
        </p:txBody>
      </p:sp>
      <p:sp>
        <p:nvSpPr>
          <p:cNvPr id="12" name="Subtítulo 11"/>
          <p:cNvSpPr>
            <a:spLocks noGrp="1"/>
          </p:cNvSpPr>
          <p:nvPr>
            <p:ph type="subTitle" idx="1"/>
          </p:nvPr>
        </p:nvSpPr>
        <p:spPr>
          <a:xfrm>
            <a:off x="4015818" y="5274529"/>
            <a:ext cx="8168089" cy="636078"/>
          </a:xfrm>
        </p:spPr>
        <p:txBody>
          <a:bodyPr>
            <a:normAutofit fontScale="32500" lnSpcReduction="20000"/>
          </a:bodyPr>
          <a:lstStyle/>
          <a:p>
            <a:r>
              <a:rPr lang="es-MX" sz="4000" dirty="0">
                <a:solidFill>
                  <a:srgbClr val="0070C0"/>
                </a:solidFill>
                <a:ea typeface="A-OTF Shin Go Pro L" panose="020B0300000000000000" pitchFamily="34" charset="-128"/>
                <a:cs typeface="+mj-cs"/>
              </a:rPr>
              <a:t>Dr. Luis A. Villa Vargas</a:t>
            </a:r>
          </a:p>
          <a:p>
            <a:r>
              <a:rPr lang="es-MX" sz="4000" dirty="0">
                <a:solidFill>
                  <a:srgbClr val="0070C0"/>
                </a:solidFill>
                <a:ea typeface="A-OTF Shin Go Pro L" panose="020B0300000000000000" pitchFamily="34" charset="-128"/>
                <a:cs typeface="+mj-cs"/>
              </a:rPr>
              <a:t>Dr. Marco A. Ramírez Salinas</a:t>
            </a:r>
          </a:p>
          <a:p>
            <a:r>
              <a:rPr lang="es-MX" sz="4000" dirty="0">
                <a:solidFill>
                  <a:srgbClr val="0070C0"/>
                </a:solidFill>
                <a:ea typeface="A-OTF Shin Go Pro L" panose="020B0300000000000000" pitchFamily="34" charset="-128"/>
                <a:cs typeface="+mj-cs"/>
              </a:rPr>
              <a:t>M. En C. José A. Flores Escobar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0910068A-FE07-4B3F-84AA-889A876D93F7}" type="slidenum">
              <a:rPr lang="es-MX" smtClean="0"/>
              <a:t>1</a:t>
            </a:fld>
            <a:endParaRPr lang="es-MX"/>
          </a:p>
        </p:txBody>
      </p:sp>
      <p:sp>
        <p:nvSpPr>
          <p:cNvPr id="7" name="Subtítulo 8">
            <a:extLst>
              <a:ext uri="{FF2B5EF4-FFF2-40B4-BE49-F238E27FC236}">
                <a16:creationId xmlns:a16="http://schemas.microsoft.com/office/drawing/2014/main" id="{E03D7016-287F-4A68-8FFA-BD0F5C75C77B}"/>
              </a:ext>
            </a:extLst>
          </p:cNvPr>
          <p:cNvSpPr txBox="1">
            <a:spLocks/>
          </p:cNvSpPr>
          <p:nvPr/>
        </p:nvSpPr>
        <p:spPr>
          <a:xfrm>
            <a:off x="306397" y="152697"/>
            <a:ext cx="11764609" cy="2968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46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000" kern="1200" baseline="0">
                <a:solidFill>
                  <a:schemeClr val="bg2">
                    <a:lumMod val="25000"/>
                  </a:schemeClr>
                </a:solidFill>
                <a:latin typeface="+mj-lt"/>
                <a:ea typeface="A-OTF Gothic BBB Pro Medium" panose="020B0400000000000000" pitchFamily="34" charset="-128"/>
                <a:cs typeface="Clear Sans Light" panose="020B0303030202020304" pitchFamily="34" charset="0"/>
              </a:defRPr>
            </a:lvl1pPr>
            <a:lvl2pPr marL="457223" indent="0" algn="ctr" defTabSz="914446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0099FF"/>
              </a:buClr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914446" indent="0" algn="ctr" defTabSz="914446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0066CC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+mn-cs"/>
              </a:defRPr>
            </a:lvl3pPr>
            <a:lvl4pPr marL="1371669" indent="0" algn="ctr" defTabSz="914446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0033CC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4pPr>
            <a:lvl5pPr marL="1828891" indent="0" algn="ctr" defTabSz="914446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003399"/>
              </a:buClr>
              <a:buFont typeface="Arial" panose="020B0604020202020204" pitchFamily="34" charset="0"/>
              <a:buNone/>
              <a:tabLst>
                <a:tab pos="762038" algn="l"/>
              </a:tabLst>
              <a:defRPr sz="1600" kern="120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5pPr>
            <a:lvl6pPr marL="2286114" indent="0" algn="ctr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337" indent="0" algn="ctr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560" indent="0" algn="ctr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783" indent="0" algn="ctr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000" dirty="0">
                <a:solidFill>
                  <a:srgbClr val="0070C0"/>
                </a:solidFill>
                <a:ea typeface="A-OTF Shin Go Pro L" panose="020B0300000000000000" pitchFamily="34" charset="-128"/>
                <a:cs typeface="+mj-cs"/>
              </a:rPr>
              <a:t>Introducción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E17B83-9ED1-4B6F-9DCD-B5D04AA76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417775" y="2010827"/>
            <a:ext cx="4742986" cy="32946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96E0CEE-43CB-4DD6-86DD-A7903134280F}"/>
              </a:ext>
            </a:extLst>
          </p:cNvPr>
          <p:cNvSpPr txBox="1"/>
          <p:nvPr/>
        </p:nvSpPr>
        <p:spPr>
          <a:xfrm>
            <a:off x="1283938" y="6172916"/>
            <a:ext cx="8744584" cy="262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46">
              <a:lnSpc>
                <a:spcPct val="80000"/>
              </a:lnSpc>
            </a:pPr>
            <a:r>
              <a:rPr lang="es-MX" sz="1300" dirty="0">
                <a:solidFill>
                  <a:srgbClr val="0070C0"/>
                </a:solidFill>
                <a:latin typeface="+mj-lt"/>
                <a:ea typeface="A-OTF Shin Go Pro L" panose="020B0300000000000000" pitchFamily="34" charset="-128"/>
                <a:cs typeface="+mj-cs"/>
              </a:rPr>
              <a:t>Sargantana, </a:t>
            </a:r>
            <a:r>
              <a:rPr lang="es-MX" sz="1300" dirty="0">
                <a:solidFill>
                  <a:srgbClr val="00B0F0"/>
                </a:solidFill>
                <a:latin typeface="+mj-lt"/>
                <a:ea typeface="A-OTF Shin Go Pro L" panose="020B0300000000000000" pitchFamily="34" charset="-128"/>
                <a:cs typeface="+mj-cs"/>
              </a:rPr>
              <a:t>3ra generación de procesadores Lagarto, fabricado </a:t>
            </a:r>
            <a:r>
              <a:rPr lang="es-MX" sz="1300" dirty="0" err="1">
                <a:solidFill>
                  <a:srgbClr val="00B0F0"/>
                </a:solidFill>
                <a:latin typeface="+mj-lt"/>
                <a:ea typeface="A-OTF Shin Go Pro L" panose="020B0300000000000000" pitchFamily="34" charset="-128"/>
                <a:cs typeface="+mj-cs"/>
              </a:rPr>
              <a:t>via</a:t>
            </a:r>
            <a:r>
              <a:rPr lang="es-MX" sz="1300" dirty="0">
                <a:solidFill>
                  <a:srgbClr val="00B0F0"/>
                </a:solidFill>
                <a:latin typeface="+mj-lt"/>
                <a:ea typeface="A-OTF Shin Go Pro L" panose="020B0300000000000000" pitchFamily="34" charset="-128"/>
                <a:cs typeface="+mj-cs"/>
              </a:rPr>
              <a:t> </a:t>
            </a:r>
            <a:r>
              <a:rPr lang="es-MX" sz="1300" dirty="0" err="1">
                <a:solidFill>
                  <a:srgbClr val="00B0F0"/>
                </a:solidFill>
                <a:latin typeface="+mj-lt"/>
                <a:ea typeface="A-OTF Shin Go Pro L" panose="020B0300000000000000" pitchFamily="34" charset="-128"/>
                <a:cs typeface="+mj-cs"/>
              </a:rPr>
              <a:t>Europractice</a:t>
            </a:r>
            <a:r>
              <a:rPr lang="es-MX" sz="1300" dirty="0">
                <a:solidFill>
                  <a:srgbClr val="00B0F0"/>
                </a:solidFill>
                <a:latin typeface="+mj-lt"/>
                <a:ea typeface="A-OTF Shin Go Pro L" panose="020B0300000000000000" pitchFamily="34" charset="-128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242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Fabricación de CI CMOS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E030C3-8CA3-4D76-88EC-1A55F44CD6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s-MX" sz="1400" dirty="0">
                <a:solidFill>
                  <a:srgbClr val="00B0F0"/>
                </a:solidFill>
                <a:latin typeface="+mj-lt"/>
              </a:rPr>
              <a:t>Verificación: Proporción de chips correctos por oblea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10</a:t>
            </a:fld>
            <a:endParaRPr lang="es-MX"/>
          </a:p>
        </p:txBody>
      </p:sp>
      <p:pic>
        <p:nvPicPr>
          <p:cNvPr id="8" name="Picture 20" descr="f01-18-P37449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015" y="1037318"/>
            <a:ext cx="9669969" cy="5215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299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Oblea con Procesadores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0DB7C-C9A6-4088-B094-7BA5CD4024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s-MX" sz="1400" dirty="0">
                <a:solidFill>
                  <a:srgbClr val="00B0F0"/>
                </a:solidFill>
                <a:latin typeface="+mj-lt"/>
              </a:rPr>
              <a:t>MIPS R3000  </a:t>
            </a:r>
            <a:r>
              <a:rPr lang="pt-BR" sz="1400" dirty="0">
                <a:solidFill>
                  <a:srgbClr val="00B0F0"/>
                </a:solidFill>
                <a:latin typeface="+mj-lt"/>
              </a:rPr>
              <a:t>32 bits   L1 64KB    Tec 1.2um</a:t>
            </a:r>
          </a:p>
        </p:txBody>
      </p:sp>
      <p:sp>
        <p:nvSpPr>
          <p:cNvPr id="10" name="Marcador de contenido 9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11</a:t>
            </a:fld>
            <a:endParaRPr lang="es-MX"/>
          </a:p>
        </p:txBody>
      </p:sp>
      <p:pic>
        <p:nvPicPr>
          <p:cNvPr id="7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29" y="1138578"/>
            <a:ext cx="6835666" cy="5106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4" descr="http://www.cpushack.net/images/mipsr3000diesmall.jpg">
            <a:extLst>
              <a:ext uri="{FF2B5EF4-FFF2-40B4-BE49-F238E27FC236}">
                <a16:creationId xmlns:a16="http://schemas.microsoft.com/office/drawing/2014/main" id="{3B8C67D5-3238-4F99-84C9-BAF2E054E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049335" y="1254486"/>
            <a:ext cx="5163768" cy="4773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930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MIPS R3000 - Arquitectura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3FD32-0CCF-4061-8048-D366781B69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s-MX" sz="1400" dirty="0">
                <a:solidFill>
                  <a:srgbClr val="00B0F0"/>
                </a:solidFill>
                <a:latin typeface="+mj-lt"/>
              </a:rPr>
              <a:t>MICROARQUITECTURA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12</a:t>
            </a:fld>
            <a:endParaRPr lang="es-MX"/>
          </a:p>
        </p:txBody>
      </p:sp>
      <p:sp>
        <p:nvSpPr>
          <p:cNvPr id="11" name="5 Rectángulo"/>
          <p:cNvSpPr>
            <a:spLocks noChangeArrowheads="1"/>
          </p:cNvSpPr>
          <p:nvPr/>
        </p:nvSpPr>
        <p:spPr bwMode="auto">
          <a:xfrm>
            <a:off x="5247660" y="1443841"/>
            <a:ext cx="4059212" cy="1985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SzPct val="75000"/>
              <a:buFont typeface="Wingdings" panose="05000000000000000000" pitchFamily="2" charset="2"/>
              <a:buChar char="q"/>
              <a:defRPr sz="2400">
                <a:solidFill>
                  <a:srgbClr val="008000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85000"/>
              <a:buFont typeface="Wingdings" panose="05000000000000000000" pitchFamily="2" charset="2"/>
              <a:buChar char="ü"/>
              <a:defRPr sz="2000">
                <a:solidFill>
                  <a:schemeClr val="accent2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FF0000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algn="just">
              <a:spcBef>
                <a:spcPts val="600"/>
              </a:spcBef>
              <a:buSzTx/>
              <a:buFont typeface="Wingdings" panose="05000000000000000000" pitchFamily="2" charset="2"/>
              <a:buChar char="§"/>
            </a:pPr>
            <a:r>
              <a:rPr lang="es-ES" altLang="es-MX" sz="1400" b="1" dirty="0">
                <a:solidFill>
                  <a:srgbClr val="FF0000"/>
                </a:solidFill>
                <a:latin typeface="Arial" panose="020B0604020202020204" pitchFamily="34" charset="0"/>
              </a:rPr>
              <a:t>ISA </a:t>
            </a:r>
            <a:r>
              <a:rPr lang="es-ES" altLang="es-MX" sz="1400" dirty="0">
                <a:solidFill>
                  <a:srgbClr val="FF0000"/>
                </a:solidFill>
                <a:latin typeface="Arial" panose="020B0604020202020204" pitchFamily="34" charset="0"/>
              </a:rPr>
              <a:t>de</a:t>
            </a:r>
            <a:r>
              <a:rPr lang="es-ES" altLang="es-MX" sz="1400" b="1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r>
              <a:rPr lang="es-ES" altLang="es-MX" sz="1400" dirty="0">
                <a:solidFill>
                  <a:srgbClr val="FF0000"/>
                </a:solidFill>
                <a:latin typeface="Arial" panose="020B0604020202020204" pitchFamily="34" charset="0"/>
              </a:rPr>
              <a:t>instrucciones de 32-bits </a:t>
            </a:r>
          </a:p>
          <a:p>
            <a:pPr algn="just">
              <a:spcBef>
                <a:spcPts val="600"/>
              </a:spcBef>
              <a:buSzTx/>
              <a:buFont typeface="Wingdings" panose="05000000000000000000" pitchFamily="2" charset="2"/>
              <a:buChar char="§"/>
            </a:pPr>
            <a:r>
              <a:rPr lang="es-ES" altLang="es-MX" sz="1400" dirty="0">
                <a:solidFill>
                  <a:schemeClr val="tx1"/>
                </a:solidFill>
                <a:latin typeface="Arial" panose="020B0604020202020204" pitchFamily="34" charset="0"/>
              </a:rPr>
              <a:t>Emite a 4 unidades de ejecución.   </a:t>
            </a:r>
          </a:p>
          <a:p>
            <a:pPr algn="just">
              <a:spcBef>
                <a:spcPts val="600"/>
              </a:spcBef>
              <a:buSzTx/>
              <a:buFont typeface="Wingdings" panose="05000000000000000000" pitchFamily="2" charset="2"/>
              <a:buChar char="§"/>
            </a:pPr>
            <a:r>
              <a:rPr lang="es-ES" altLang="es-MX" sz="1400" dirty="0">
                <a:latin typeface="Arial" panose="020B0604020202020204" pitchFamily="34" charset="0"/>
              </a:rPr>
              <a:t>Consistencia de memoria secuencial.</a:t>
            </a:r>
          </a:p>
          <a:p>
            <a:pPr algn="just">
              <a:spcBef>
                <a:spcPts val="600"/>
              </a:spcBef>
              <a:buSzTx/>
              <a:buFont typeface="Wingdings" panose="05000000000000000000" pitchFamily="2" charset="2"/>
              <a:buChar char="§"/>
            </a:pPr>
            <a:r>
              <a:rPr lang="es-ES" altLang="es-MX" sz="1400" dirty="0">
                <a:solidFill>
                  <a:srgbClr val="0000CC"/>
                </a:solidFill>
                <a:latin typeface="Arial" panose="020B0604020202020204" pitchFamily="34" charset="0"/>
              </a:rPr>
              <a:t>Mecanismo de recuperación por fallo de excepciones</a:t>
            </a:r>
            <a:r>
              <a:rPr lang="es-ES" altLang="es-MX" sz="1400" dirty="0">
                <a:latin typeface="Arial" panose="020B0604020202020204" pitchFamily="34" charset="0"/>
              </a:rPr>
              <a:t>. </a:t>
            </a:r>
          </a:p>
          <a:p>
            <a:pPr algn="just">
              <a:spcBef>
                <a:spcPts val="600"/>
              </a:spcBef>
              <a:buSzTx/>
              <a:buFont typeface="Wingdings" panose="05000000000000000000" pitchFamily="2" charset="2"/>
              <a:buChar char="§"/>
            </a:pPr>
            <a:r>
              <a:rPr lang="es-ES" altLang="es-MX" sz="1400" dirty="0">
                <a:solidFill>
                  <a:srgbClr val="262626"/>
                </a:solidFill>
                <a:latin typeface="Arial" panose="020B0604020202020204" pitchFamily="34" charset="0"/>
              </a:rPr>
              <a:t>32 Registros (32-bits) de propósito general </a:t>
            </a:r>
          </a:p>
          <a:p>
            <a:pPr algn="just">
              <a:spcBef>
                <a:spcPts val="600"/>
              </a:spcBef>
              <a:buSzTx/>
              <a:buFont typeface="Wingdings" panose="05000000000000000000" pitchFamily="2" charset="2"/>
              <a:buChar char="§"/>
            </a:pPr>
            <a:r>
              <a:rPr lang="es-ES" altLang="es-MX" sz="1400" dirty="0">
                <a:latin typeface="Arial" panose="020B0604020202020204" pitchFamily="34" charset="0"/>
              </a:rPr>
              <a:t>Jerarquía de Memora: Sistema no bloqueante.</a:t>
            </a:r>
          </a:p>
        </p:txBody>
      </p:sp>
      <p:pic>
        <p:nvPicPr>
          <p:cNvPr id="9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343" y="1145369"/>
            <a:ext cx="4165705" cy="4902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823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sz="4700" dirty="0"/>
              <a:t>Oblea con Procesadores Intel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424939-FCEE-4EB6-AD43-699FF74D93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pt-BR" sz="1400" dirty="0">
                <a:solidFill>
                  <a:srgbClr val="00B0F0"/>
                </a:solidFill>
                <a:latin typeface="+mj-lt"/>
              </a:rPr>
              <a:t>Alder Lake-S 12ª Generación (multiprocesador,  (p) nucleos de alto desempeño / (E) Nucleos de alta eficiencia)</a:t>
            </a:r>
            <a:endParaRPr lang="es-MX" sz="14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10" name="Marcador de contenido 9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13</a:t>
            </a:fld>
            <a:endParaRPr lang="es-MX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/>
          <a:srcRect l="24183" t="26458" r="25689" b="9868"/>
          <a:stretch/>
        </p:blipFill>
        <p:spPr>
          <a:xfrm>
            <a:off x="6391469" y="1295400"/>
            <a:ext cx="5570376" cy="47213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0AA849-38CE-40D5-826F-AE9B8F3F4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55" y="1295400"/>
            <a:ext cx="8761259" cy="4721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6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Lagarto HUN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4446670D-275F-4F17-9AE8-81A5EACADF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sz="1400" dirty="0">
                <a:solidFill>
                  <a:srgbClr val="00B0F0"/>
                </a:solidFill>
                <a:latin typeface="+mj-lt"/>
              </a:rPr>
              <a:t>64 bits   Tec 64nm TSCM</a:t>
            </a:r>
          </a:p>
          <a:p>
            <a:endParaRPr lang="es-MX" sz="13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10" name="Marcador de contenido 9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14</a:t>
            </a:fld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94" y="1145938"/>
            <a:ext cx="4789228" cy="50342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124081-A041-4A77-88A4-CC2CAB6D37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158" y="1145938"/>
            <a:ext cx="5406242" cy="504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370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Lagarto HUN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4E43F6D-47C7-47BF-9E23-76781CE63A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s-MX" sz="1400" dirty="0">
                <a:solidFill>
                  <a:srgbClr val="00B0F0"/>
                </a:solidFill>
                <a:latin typeface="+mj-lt"/>
              </a:rPr>
              <a:t>Microarquitectura  64 bits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15</a:t>
            </a:fld>
            <a:endParaRPr lang="es-MX"/>
          </a:p>
        </p:txBody>
      </p:sp>
      <p:pic>
        <p:nvPicPr>
          <p:cNvPr id="17410" name="Picture 2" descr="http://microse.cic.ipn.mx/images/2019/10/11/lagarto-i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472" y="1026367"/>
            <a:ext cx="11764609" cy="5454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42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Resumen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76AA2D-5BAC-414A-AFF3-A1CD50FA47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MX" sz="1300" dirty="0">
                <a:solidFill>
                  <a:srgbClr val="00B0F0"/>
                </a:solidFill>
                <a:latin typeface="+mj-lt"/>
              </a:rPr>
              <a:t>De la introducción</a:t>
            </a:r>
          </a:p>
        </p:txBody>
      </p:sp>
      <p:sp>
        <p:nvSpPr>
          <p:cNvPr id="10" name="Marcador de contenido 9"/>
          <p:cNvSpPr>
            <a:spLocks noGrp="1"/>
          </p:cNvSpPr>
          <p:nvPr>
            <p:ph sz="quarter" idx="12"/>
          </p:nvPr>
        </p:nvSpPr>
        <p:spPr>
          <a:xfrm>
            <a:off x="323116" y="1275741"/>
            <a:ext cx="11380577" cy="4884796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es-MX" altLang="es-MX" dirty="0">
                <a:solidFill>
                  <a:srgbClr val="0070C0"/>
                </a:solidFill>
                <a:latin typeface="Calibri" panose="020F0502020204030204" pitchFamily="34" charset="0"/>
              </a:rPr>
              <a:t>Tipos de computadoras: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Por segmento de mercado</a:t>
            </a:r>
          </a:p>
          <a:p>
            <a:pPr algn="just">
              <a:buNone/>
            </a:pPr>
            <a:r>
              <a:rPr lang="es-MX" altLang="es-MX" dirty="0">
                <a:solidFill>
                  <a:srgbClr val="0070C0"/>
                </a:solidFill>
                <a:latin typeface="Calibri" panose="020F0502020204030204" pitchFamily="34" charset="0"/>
              </a:rPr>
              <a:t>Objetivo del curso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Comprender el proceso de compilación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Comprender la Arquitectura de los procesadores 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Comprender la interfaz Hardware/Software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Comprender el flujo de diseño a nivel RTL</a:t>
            </a:r>
          </a:p>
          <a:p>
            <a:pPr algn="just">
              <a:buNone/>
            </a:pPr>
            <a:r>
              <a:rPr lang="es-MX" altLang="es-MX" dirty="0">
                <a:solidFill>
                  <a:srgbClr val="0070C0"/>
                </a:solidFill>
                <a:latin typeface="Calibri" panose="020F0502020204030204" pitchFamily="34" charset="0"/>
              </a:rPr>
              <a:t>Fabricación de Circuitos Integrados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Cómo se fabrican los procesadores 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Síntesis VLSI </a:t>
            </a:r>
          </a:p>
          <a:p>
            <a:pPr algn="just">
              <a:buNone/>
            </a:pPr>
            <a:r>
              <a:rPr lang="es-MX" altLang="es-MX" dirty="0">
                <a:solidFill>
                  <a:srgbClr val="0070C0"/>
                </a:solidFill>
                <a:latin typeface="Calibri" panose="020F0502020204030204" pitchFamily="34" charset="0"/>
              </a:rPr>
              <a:t>Arquitectura Lagarto HUN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ISA 32 bits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Registros Generales (64 bits)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Cache de 1er Nivel (D:32KB/I:32KB)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16</a:t>
            </a:fld>
            <a:endParaRPr lang="es-MX"/>
          </a:p>
        </p:txBody>
      </p:sp>
      <p:sp>
        <p:nvSpPr>
          <p:cNvPr id="6" name="Marcador de contenido 9"/>
          <p:cNvSpPr txBox="1">
            <a:spLocks/>
          </p:cNvSpPr>
          <p:nvPr/>
        </p:nvSpPr>
        <p:spPr>
          <a:xfrm>
            <a:off x="6596117" y="1295400"/>
            <a:ext cx="5107577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Calibri" panose="020F0502020204030204" pitchFamily="34" charset="0"/>
              <a:buNone/>
            </a:pPr>
            <a:r>
              <a:rPr lang="es-MX" altLang="es-MX" dirty="0">
                <a:latin typeface="Calibri" panose="020F0502020204030204" pitchFamily="34" charset="0"/>
              </a:rPr>
              <a:t>Arquitectura Lagarto </a:t>
            </a:r>
            <a:r>
              <a:rPr lang="es-MX" altLang="es-MX" dirty="0" err="1">
                <a:latin typeface="Calibri" panose="020F0502020204030204" pitchFamily="34" charset="0"/>
              </a:rPr>
              <a:t>Hun</a:t>
            </a:r>
            <a:endParaRPr lang="es-MX" altLang="es-MX" dirty="0">
              <a:latin typeface="Calibri" panose="020F0502020204030204" pitchFamily="34" charset="0"/>
            </a:endParaRP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ISA de 32 bits RISC-V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32 Registros INT y 32 Registros de FP, – 64bits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L1-I	8K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L1-D	16K</a:t>
            </a:r>
          </a:p>
          <a:p>
            <a:pPr lvl="1"/>
            <a:r>
              <a:rPr lang="es-MX" altLang="es-MX" dirty="0">
                <a:latin typeface="Calibri" panose="020F0502020204030204" pitchFamily="34" charset="0"/>
              </a:rPr>
              <a:t>L2 Unificada 32K</a:t>
            </a:r>
          </a:p>
          <a:p>
            <a:pPr lvl="1"/>
            <a:endParaRPr lang="es-MX" altLang="es-MX" dirty="0">
              <a:latin typeface="Calibri" panose="020F0502020204030204" pitchFamily="34" charset="0"/>
            </a:endParaRPr>
          </a:p>
          <a:p>
            <a:pPr lvl="1"/>
            <a:endParaRPr lang="es-MX" altLang="es-MX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69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65E585-AA75-42E2-4485-E78BB4822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333" y="189556"/>
            <a:ext cx="10550112" cy="513344"/>
          </a:xfrm>
        </p:spPr>
        <p:txBody>
          <a:bodyPr>
            <a:normAutofit fontScale="90000"/>
          </a:bodyPr>
          <a:lstStyle/>
          <a:p>
            <a:pPr>
              <a:spcBef>
                <a:spcPts val="200"/>
              </a:spcBef>
            </a:pPr>
            <a:r>
              <a:rPr lang="es-MX" sz="4400" dirty="0">
                <a:solidFill>
                  <a:srgbClr val="0070C0"/>
                </a:solidFill>
              </a:rPr>
              <a:t>Lagarto</a:t>
            </a:r>
            <a:r>
              <a:rPr lang="es-MX" sz="3600" b="1" dirty="0">
                <a:solidFill>
                  <a:srgbClr val="0070C0"/>
                </a:solidFill>
                <a:latin typeface="Roboto Condensed Light (Cuerpo)"/>
                <a:ea typeface="A-OTF Gothic BBB Pro Medium" panose="020B0400000000000000" pitchFamily="34" charset="-128"/>
              </a:rPr>
              <a:t> </a:t>
            </a:r>
            <a:r>
              <a:rPr lang="es-ES" sz="4400" dirty="0">
                <a:solidFill>
                  <a:srgbClr val="FFC000"/>
                </a:solidFill>
              </a:rPr>
              <a:t>RISC</a:t>
            </a:r>
            <a:r>
              <a:rPr lang="es-ES" sz="4400" dirty="0"/>
              <a:t>-</a:t>
            </a:r>
            <a:r>
              <a:rPr lang="es-ES" sz="4400" dirty="0">
                <a:solidFill>
                  <a:srgbClr val="FF0000"/>
                </a:solidFill>
              </a:rPr>
              <a:t>V</a:t>
            </a:r>
            <a:br>
              <a:rPr lang="es-MX" sz="2400" b="1" dirty="0">
                <a:solidFill>
                  <a:srgbClr val="000000"/>
                </a:solidFill>
                <a:effectLst/>
                <a:latin typeface="Franklin Gothic Heavy" panose="020B0903020102020204" pitchFamily="34" charset="0"/>
                <a:ea typeface="SimHei" panose="020B0503020204020204" pitchFamily="49" charset="-122"/>
                <a:cs typeface="Times New Roman" panose="02020603050405020304" pitchFamily="18" charset="0"/>
              </a:rPr>
            </a:br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5AC85C-4BF0-332B-2BBB-E2E3D0FD5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333" y="702900"/>
            <a:ext cx="8291299" cy="320381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SzPts val="1800"/>
            </a:pPr>
            <a:r>
              <a:rPr lang="es-MX" sz="2400" dirty="0">
                <a:solidFill>
                  <a:srgbClr val="00B0F0"/>
                </a:solidFill>
                <a:latin typeface="Roboto Condensed Light (Cuerpo)"/>
                <a:cs typeface="Calibri"/>
              </a:rPr>
              <a:t>Una iniciativa nacional para el desarrollo de </a:t>
            </a:r>
            <a:r>
              <a:rPr lang="es-MX" sz="2400" dirty="0" err="1">
                <a:solidFill>
                  <a:srgbClr val="00B0F0"/>
                </a:solidFill>
                <a:latin typeface="Roboto Condensed Light (Cuerpo)"/>
                <a:cs typeface="Calibri"/>
              </a:rPr>
              <a:t>CPU’s</a:t>
            </a:r>
            <a:r>
              <a:rPr lang="es-MX" sz="2400" dirty="0">
                <a:solidFill>
                  <a:srgbClr val="00B0F0"/>
                </a:solidFill>
                <a:latin typeface="Roboto Condensed Light (Cuerpo)"/>
                <a:cs typeface="Calibri"/>
              </a:rPr>
              <a:t> y Sistemas Operativos con tecnologías abiertas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F8B3D82-3E81-2783-525F-7FFDAD4977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50800" indent="0">
              <a:buNone/>
            </a:pPr>
            <a:r>
              <a:rPr lang="es-MX" sz="1600" dirty="0">
                <a:solidFill>
                  <a:schemeClr val="bg1"/>
                </a:solidFill>
                <a:latin typeface="+mj-lt"/>
                <a:ea typeface="A-OTF Shin Go Pro L" panose="020B0300000000000000" pitchFamily="34" charset="-128"/>
                <a:cs typeface="+mj-cs"/>
              </a:rPr>
              <a:t>INTRODUCCIÓN</a:t>
            </a:r>
            <a:r>
              <a:rPr lang="es-MX" dirty="0"/>
              <a:t>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40FFDF-E50E-BC9B-FAA5-9BEAF5446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EF4D36-AE85-49C9-90DE-66D02B257272}" type="slidenum">
              <a:rPr lang="es-MX" smtClean="0"/>
              <a:pPr/>
              <a:t>2</a:t>
            </a:fld>
            <a:endParaRPr lang="es-MX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682ADB4-C85D-A1A3-C4A8-BD078914D8D1}"/>
              </a:ext>
            </a:extLst>
          </p:cNvPr>
          <p:cNvSpPr txBox="1"/>
          <p:nvPr/>
        </p:nvSpPr>
        <p:spPr>
          <a:xfrm>
            <a:off x="207389" y="5477527"/>
            <a:ext cx="11712743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es-MX" sz="1600" b="1" dirty="0">
                <a:solidFill>
                  <a:srgbClr val="0070C0"/>
                </a:solidFill>
                <a:latin typeface="Roboto Condensed Light (Cuerpo)"/>
                <a:ea typeface="A-OTF Gothic BBB Pro Medium" panose="020B0400000000000000" pitchFamily="34" charset="-128"/>
                <a:cs typeface="Calibri"/>
                <a:sym typeface="Calibri"/>
              </a:rPr>
              <a:t>El mapa de ruta </a:t>
            </a:r>
            <a:r>
              <a:rPr lang="es-MX" sz="1600" dirty="0">
                <a:solidFill>
                  <a:srgbClr val="0070C0"/>
                </a:solidFill>
                <a:latin typeface="Roboto Condensed Light (Cuerpo)"/>
                <a:ea typeface="A-OTF Gothic BBB Pro Medium" panose="020B0400000000000000" pitchFamily="34" charset="-128"/>
                <a:cs typeface="Calibri"/>
                <a:sym typeface="Calibri"/>
              </a:rPr>
              <a:t>que hemos establecido para la iniciativa Lagarto, es continuar su desarrollo mejorando las arquitecturas en desempeño y consumo de energía y explorando el diseño de chips multinúcleos para su aplicación en el mercado de la supercomputación, sin dejar de lado la generación de talento.</a:t>
            </a:r>
          </a:p>
        </p:txBody>
      </p:sp>
      <p:pic>
        <p:nvPicPr>
          <p:cNvPr id="4" name="Imagen 3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8E5B8989-B64C-C71A-A616-6643B3A1CE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00" y="1231407"/>
            <a:ext cx="7304314" cy="4023794"/>
          </a:xfrm>
          <a:prstGeom prst="rect">
            <a:avLst/>
          </a:prstGeom>
          <a:noFill/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6B61243-2F33-1761-8B51-5C59F21D6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0598" y="1271320"/>
            <a:ext cx="3579535" cy="398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82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3117" y="88235"/>
            <a:ext cx="8277675" cy="513344"/>
          </a:xfrm>
        </p:spPr>
        <p:txBody>
          <a:bodyPr/>
          <a:lstStyle/>
          <a:p>
            <a:r>
              <a:rPr lang="es-MX" dirty="0"/>
              <a:t>Tipos de Computadoras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AE270A71-750F-41A6-8771-E3274074B1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117" y="605577"/>
            <a:ext cx="8277675" cy="296817"/>
          </a:xfrm>
          <a:ln>
            <a:noFill/>
          </a:ln>
        </p:spPr>
        <p:txBody>
          <a:bodyPr>
            <a:noAutofit/>
          </a:bodyPr>
          <a:lstStyle/>
          <a:p>
            <a:r>
              <a:rPr lang="es-MX" sz="1400" dirty="0">
                <a:solidFill>
                  <a:srgbClr val="00B0F0"/>
                </a:solidFill>
                <a:latin typeface="+mj-lt"/>
              </a:rPr>
              <a:t>Segmentos de mercado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2"/>
          </p:nvPr>
        </p:nvSpPr>
        <p:spPr>
          <a:xfrm>
            <a:off x="458152" y="1367627"/>
            <a:ext cx="6210067" cy="4884796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es-ES" altLang="es-MX" sz="1400" dirty="0">
                <a:solidFill>
                  <a:srgbClr val="262699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Computadoras de escritorio</a:t>
            </a:r>
          </a:p>
          <a:p>
            <a:pPr lvl="1"/>
            <a:r>
              <a:rPr lang="es-ES" altLang="es-MX" sz="1400" dirty="0">
                <a:solidFill>
                  <a:srgbClr val="3366FF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Son de propósito general, existe variedad de software.</a:t>
            </a:r>
          </a:p>
          <a:p>
            <a:pPr lvl="1"/>
            <a:r>
              <a:rPr lang="es-ES" altLang="es-MX" sz="1400" dirty="0">
                <a:solidFill>
                  <a:srgbClr val="3366FF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Sujeta a un compromiso Costo/Desempeño.</a:t>
            </a:r>
          </a:p>
          <a:p>
            <a:pPr marL="152407" lvl="1" indent="0">
              <a:buNone/>
            </a:pPr>
            <a:endParaRPr lang="es-ES" altLang="es-MX" sz="1400" dirty="0">
              <a:solidFill>
                <a:srgbClr val="3366FF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lvl="1"/>
            <a:endParaRPr lang="es-ES" altLang="es-MX" sz="1400" dirty="0">
              <a:solidFill>
                <a:srgbClr val="3366FF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buNone/>
            </a:pPr>
            <a:r>
              <a:rPr lang="es-ES" altLang="es-MX" sz="1400" dirty="0">
                <a:solidFill>
                  <a:srgbClr val="8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Servidores de computadoras</a:t>
            </a:r>
          </a:p>
          <a:p>
            <a:pPr lvl="1"/>
            <a:r>
              <a:rPr lang="es-ES" altLang="es-MX" sz="1400" dirty="0">
                <a:solidFill>
                  <a:srgbClr val="CC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Basados en redes.</a:t>
            </a:r>
          </a:p>
          <a:p>
            <a:pPr lvl="1"/>
            <a:r>
              <a:rPr lang="es-ES" altLang="es-MX" sz="1400" dirty="0">
                <a:solidFill>
                  <a:srgbClr val="CC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Alta capacidad, desempeño, confiable.</a:t>
            </a:r>
          </a:p>
          <a:p>
            <a:pPr lvl="1"/>
            <a:r>
              <a:rPr lang="es-ES" altLang="es-MX" sz="1400" dirty="0">
                <a:solidFill>
                  <a:srgbClr val="CC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El rango va desde pequeños servidores hasta del tamaño de un edificio.</a:t>
            </a:r>
          </a:p>
          <a:p>
            <a:pPr lvl="1"/>
            <a:endParaRPr lang="es-ES" altLang="es-MX" sz="1400" dirty="0">
              <a:solidFill>
                <a:srgbClr val="CC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lvl="1"/>
            <a:endParaRPr lang="es-ES" altLang="es-MX" sz="1400" dirty="0">
              <a:solidFill>
                <a:srgbClr val="CC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buNone/>
            </a:pPr>
            <a:r>
              <a:rPr lang="es-ES" altLang="es-MX" sz="1400" dirty="0">
                <a:solidFill>
                  <a:srgbClr val="00664D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Computadoras embebidas</a:t>
            </a:r>
          </a:p>
          <a:p>
            <a:pPr lvl="1"/>
            <a:r>
              <a:rPr lang="es-ES" altLang="es-MX" sz="1400" dirty="0">
                <a:solidFill>
                  <a:srgbClr val="008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Ocultas como componentes de un sistema.</a:t>
            </a:r>
          </a:p>
          <a:p>
            <a:pPr lvl="1"/>
            <a:r>
              <a:rPr lang="es-ES" altLang="es-MX" sz="1400" dirty="0">
                <a:solidFill>
                  <a:srgbClr val="008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Restricciones rigurosas de costo (Consumo de energía /desempeño).</a:t>
            </a:r>
          </a:p>
          <a:p>
            <a:pPr lvl="1"/>
            <a:endParaRPr lang="es-ES" altLang="es-MX" sz="1400" dirty="0">
              <a:solidFill>
                <a:srgbClr val="008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lvl="1"/>
            <a:endParaRPr lang="es-ES" altLang="es-MX" sz="1400" dirty="0">
              <a:solidFill>
                <a:srgbClr val="008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buNone/>
            </a:pPr>
            <a:r>
              <a:rPr lang="es-ES" altLang="es-MX" sz="1400" dirty="0">
                <a:solidFill>
                  <a:srgbClr val="660066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Computadoras móviles</a:t>
            </a:r>
          </a:p>
          <a:p>
            <a:pPr lvl="1"/>
            <a:r>
              <a:rPr lang="es-ES" altLang="es-MX" sz="1400" dirty="0">
                <a:solidFill>
                  <a:srgbClr val="CC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Basados en redes inalámbricas</a:t>
            </a:r>
          </a:p>
          <a:p>
            <a:pPr lvl="1"/>
            <a:r>
              <a:rPr lang="es-ES" altLang="es-MX" sz="1400" dirty="0">
                <a:solidFill>
                  <a:srgbClr val="660066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Son de uso personal.</a:t>
            </a:r>
          </a:p>
          <a:p>
            <a:pPr lvl="1"/>
            <a:r>
              <a:rPr lang="es-ES" altLang="es-MX" sz="1400" dirty="0">
                <a:solidFill>
                  <a:srgbClr val="3366FF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Son de propósito general, existe variedad de software.</a:t>
            </a:r>
            <a:endParaRPr lang="es-ES" altLang="es-MX" sz="1400" dirty="0">
              <a:solidFill>
                <a:srgbClr val="008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lvl="1"/>
            <a:r>
              <a:rPr lang="es-ES" altLang="es-MX" sz="1400" dirty="0">
                <a:solidFill>
                  <a:srgbClr val="008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Restricciones rigurosas de costo (Consumo de energía/Desempeño).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3</a:t>
            </a:fld>
            <a:endParaRPr lang="es-MX"/>
          </a:p>
        </p:txBody>
      </p:sp>
      <p:pic>
        <p:nvPicPr>
          <p:cNvPr id="6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6284" y="1089071"/>
            <a:ext cx="1916052" cy="1132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6284" y="2445353"/>
            <a:ext cx="1916052" cy="1278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1389" y="4990361"/>
            <a:ext cx="1916052" cy="12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1389" y="3661813"/>
            <a:ext cx="1812925" cy="1317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883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sz="4400" dirty="0"/>
              <a:t>El mercado de los procesadores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05CCD9-6BC3-4771-BD13-5A7B375EFE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s-MX" sz="1400" dirty="0">
                <a:solidFill>
                  <a:srgbClr val="00B0F0"/>
                </a:solidFill>
                <a:latin typeface="+mj-lt"/>
              </a:rPr>
              <a:t>Histórico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4</a:t>
            </a:fld>
            <a:endParaRPr lang="es-MX"/>
          </a:p>
        </p:txBody>
      </p:sp>
      <p:graphicFrame>
        <p:nvGraphicFramePr>
          <p:cNvPr id="12" name="Grá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9826481"/>
              </p:ext>
            </p:extLst>
          </p:nvPr>
        </p:nvGraphicFramePr>
        <p:xfrm>
          <a:off x="466658" y="1416698"/>
          <a:ext cx="8760498" cy="49570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Rectángulo 12"/>
          <p:cNvSpPr/>
          <p:nvPr/>
        </p:nvSpPr>
        <p:spPr>
          <a:xfrm>
            <a:off x="9227156" y="1295400"/>
            <a:ext cx="2641727" cy="19770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sz="1400" dirty="0">
                <a:solidFill>
                  <a:srgbClr val="00B0F0"/>
                </a:solidFill>
                <a:latin typeface="+mj-lt"/>
                <a:ea typeface="A-OTF Gothic BBB Pro Medium" panose="020B0400000000000000" pitchFamily="34" charset="-128"/>
              </a:rPr>
              <a:t>Nota 1: 2015 en adelante corresponde sólo a Smartphones</a:t>
            </a:r>
          </a:p>
          <a:p>
            <a:pPr algn="just"/>
            <a:endParaRPr lang="es-MX" sz="1400" dirty="0">
              <a:solidFill>
                <a:srgbClr val="00B0F0"/>
              </a:solidFill>
              <a:latin typeface="+mj-lt"/>
              <a:ea typeface="A-OTF Gothic BBB Pro Medium" panose="020B0400000000000000" pitchFamily="34" charset="-128"/>
            </a:endParaRPr>
          </a:p>
          <a:p>
            <a:pPr algn="just"/>
            <a:r>
              <a:rPr lang="es-MX" sz="1400" dirty="0">
                <a:solidFill>
                  <a:srgbClr val="00B0F0"/>
                </a:solidFill>
                <a:latin typeface="+mj-lt"/>
                <a:ea typeface="A-OTF Gothic BBB Pro Medium" panose="020B0400000000000000" pitchFamily="34" charset="-128"/>
              </a:rPr>
              <a:t>Nota 2: Escala en millones</a:t>
            </a:r>
          </a:p>
        </p:txBody>
      </p:sp>
    </p:spTree>
    <p:extLst>
      <p:ext uri="{BB962C8B-B14F-4D97-AF65-F5344CB8AC3E}">
        <p14:creationId xmlns:p14="http://schemas.microsoft.com/office/powerpoint/2010/main" val="247521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Mercado de procesadores 2020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D8A06-1476-443B-B3F6-FE0759CD2E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endParaRPr lang="es-MX" sz="14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10" name="Marcador de contenido 9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rgbClr val="00B0F0"/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5</a:t>
            </a:fld>
            <a:endParaRPr lang="es-MX"/>
          </a:p>
        </p:txBody>
      </p:sp>
      <p:graphicFrame>
        <p:nvGraphicFramePr>
          <p:cNvPr id="9" name="Grá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724675"/>
              </p:ext>
            </p:extLst>
          </p:nvPr>
        </p:nvGraphicFramePr>
        <p:xfrm>
          <a:off x="213695" y="1138687"/>
          <a:ext cx="11764609" cy="5113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1566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Procesadores Embebidos a detalle - 2020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D38513-8709-4018-9BDD-580006C032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endParaRPr lang="es-MX" sz="14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10" name="Marcador de contenido 9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6</a:t>
            </a:fld>
            <a:endParaRPr lang="es-MX"/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1904610"/>
              </p:ext>
            </p:extLst>
          </p:nvPr>
        </p:nvGraphicFramePr>
        <p:xfrm>
          <a:off x="241538" y="1119816"/>
          <a:ext cx="11688794" cy="5229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51928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Objetivos del curso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CFE43A-3314-4EB3-89DC-3CCC27F135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116" y="665798"/>
            <a:ext cx="8355215" cy="296817"/>
          </a:xfrm>
        </p:spPr>
        <p:txBody>
          <a:bodyPr>
            <a:noAutofit/>
          </a:bodyPr>
          <a:lstStyle/>
          <a:p>
            <a:endParaRPr lang="es-MX" sz="14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10" name="Marcador de contenido 9"/>
          <p:cNvSpPr>
            <a:spLocks noGrp="1"/>
          </p:cNvSpPr>
          <p:nvPr>
            <p:ph sz="quarter" idx="12"/>
          </p:nvPr>
        </p:nvSpPr>
        <p:spPr>
          <a:xfrm>
            <a:off x="249665" y="1192788"/>
            <a:ext cx="11628481" cy="4884796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es-ES" altLang="es-MX" sz="3200" dirty="0">
                <a:solidFill>
                  <a:srgbClr val="800000"/>
                </a:solidFill>
                <a:latin typeface="Calibri" panose="020F0502020204030204" pitchFamily="34" charset="0"/>
              </a:rPr>
              <a:t>Comprender:</a:t>
            </a:r>
          </a:p>
          <a:p>
            <a:pPr algn="just">
              <a:buNone/>
            </a:pPr>
            <a:endParaRPr lang="es-ES" altLang="es-MX" dirty="0">
              <a:latin typeface="Calibri" panose="020F0502020204030204" pitchFamily="34" charset="0"/>
            </a:endParaRPr>
          </a:p>
          <a:p>
            <a:pPr algn="just">
              <a:buNone/>
            </a:pPr>
            <a:r>
              <a:rPr lang="es-ES" altLang="es-MX" dirty="0">
                <a:latin typeface="Calibri" panose="020F0502020204030204" pitchFamily="34" charset="0"/>
              </a:rPr>
              <a:t>¿Cómo es que los programas se trasladan a lenguaje máquina?</a:t>
            </a:r>
          </a:p>
          <a:p>
            <a:pPr lvl="1"/>
            <a:r>
              <a:rPr lang="es-ES" altLang="es-MX" dirty="0">
                <a:solidFill>
                  <a:srgbClr val="3366FF"/>
                </a:solidFill>
                <a:latin typeface="Calibri" panose="020F0502020204030204" pitchFamily="34" charset="0"/>
              </a:rPr>
              <a:t>Y cómo es que el hardware los ejecuta</a:t>
            </a:r>
          </a:p>
          <a:p>
            <a:pPr algn="just">
              <a:buNone/>
            </a:pPr>
            <a:r>
              <a:rPr lang="es-ES" altLang="es-MX" dirty="0">
                <a:latin typeface="Calibri" panose="020F0502020204030204" pitchFamily="34" charset="0"/>
              </a:rPr>
              <a:t>La interfaz hardware/software</a:t>
            </a:r>
          </a:p>
          <a:p>
            <a:pPr lvl="1" algn="just">
              <a:buSzPct val="75000"/>
            </a:pPr>
            <a:r>
              <a:rPr lang="es-ES" altLang="es-MX" dirty="0">
                <a:solidFill>
                  <a:srgbClr val="3366FF"/>
                </a:solidFill>
                <a:latin typeface="Calibri" panose="020F0502020204030204" pitchFamily="34" charset="0"/>
              </a:rPr>
              <a:t> Cómo es, y como se diseña el hardware de los procesadores</a:t>
            </a:r>
            <a:endParaRPr lang="es-ES" altLang="es-MX" sz="2400" dirty="0">
              <a:solidFill>
                <a:srgbClr val="3366FF"/>
              </a:solidFill>
              <a:latin typeface="Calibri" panose="020F0502020204030204" pitchFamily="34" charset="0"/>
            </a:endParaRPr>
          </a:p>
          <a:p>
            <a:pPr algn="just">
              <a:buNone/>
            </a:pPr>
            <a:r>
              <a:rPr lang="es-ES" altLang="es-MX" dirty="0">
                <a:latin typeface="Calibri" panose="020F0502020204030204" pitchFamily="34" charset="0"/>
              </a:rPr>
              <a:t>¿Qué determina el desempeño de un programa?</a:t>
            </a:r>
          </a:p>
          <a:p>
            <a:pPr lvl="1"/>
            <a:r>
              <a:rPr lang="es-ES" altLang="es-MX" dirty="0">
                <a:solidFill>
                  <a:srgbClr val="3366FF"/>
                </a:solidFill>
                <a:latin typeface="Calibri" panose="020F0502020204030204" pitchFamily="34" charset="0"/>
              </a:rPr>
              <a:t>Cómo es que se puede mejorar</a:t>
            </a:r>
          </a:p>
          <a:p>
            <a:pPr algn="just">
              <a:buNone/>
            </a:pPr>
            <a:r>
              <a:rPr lang="es-ES" altLang="es-MX" dirty="0">
                <a:latin typeface="Calibri" panose="020F0502020204030204" pitchFamily="34" charset="0"/>
              </a:rPr>
              <a:t>¿Cómo es que los diseñadores mejoran el desempeño de los procesadores?</a:t>
            </a:r>
          </a:p>
          <a:p>
            <a:pPr lvl="1" algn="just">
              <a:buSzPct val="75000"/>
            </a:pPr>
            <a:r>
              <a:rPr lang="es-ES" altLang="es-MX" dirty="0">
                <a:solidFill>
                  <a:srgbClr val="3366FF"/>
                </a:solidFill>
                <a:latin typeface="Calibri" panose="020F0502020204030204" pitchFamily="34" charset="0"/>
              </a:rPr>
              <a:t>Cómo se puede evaluar el desempeño</a:t>
            </a:r>
          </a:p>
          <a:p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rgbClr val="00B0F0"/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43042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de una computadora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41DFC-0AAE-439D-AE43-18E7FC65FC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endParaRPr lang="es-MX" sz="14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10" name="Marcador de contenido 9"/>
          <p:cNvSpPr>
            <a:spLocks noGrp="1"/>
          </p:cNvSpPr>
          <p:nvPr>
            <p:ph sz="quarter" idx="12"/>
          </p:nvPr>
        </p:nvSpPr>
        <p:spPr>
          <a:xfrm>
            <a:off x="6148607" y="1190143"/>
            <a:ext cx="5772539" cy="5003119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es-ES_tradnl" altLang="es-MX" sz="1800" dirty="0">
                <a:latin typeface="Calibri" panose="020F0502020204030204" pitchFamily="34" charset="0"/>
                <a:cs typeface="Arial" panose="020B0604020202020204" pitchFamily="34" charset="0"/>
              </a:rPr>
              <a:t>Los mismos componentes para todo tipo de computadoras: </a:t>
            </a:r>
          </a:p>
          <a:p>
            <a:pPr algn="just">
              <a:buNone/>
            </a:pPr>
            <a:r>
              <a:rPr lang="es-ES_tradnl" altLang="es-MX" sz="1800" dirty="0">
                <a:solidFill>
                  <a:schemeClr val="accent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Escritorio, Servidores, Embebidos, Móviles.</a:t>
            </a:r>
          </a:p>
          <a:p>
            <a:pPr>
              <a:buNone/>
            </a:pPr>
            <a:endParaRPr lang="es-ES_tradnl" altLang="es-MX" sz="1800" dirty="0">
              <a:solidFill>
                <a:schemeClr val="accent2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s-ES_tradnl" altLang="es-MX" sz="1800" dirty="0">
                <a:latin typeface="Calibri" panose="020F0502020204030204" pitchFamily="34" charset="0"/>
                <a:cs typeface="Arial" panose="020B0604020202020204" pitchFamily="34" charset="0"/>
              </a:rPr>
              <a:t>Entrada/salida incluye:</a:t>
            </a:r>
          </a:p>
          <a:p>
            <a:pPr lvl="1"/>
            <a:r>
              <a:rPr lang="es-ES_tradnl" altLang="es-MX" dirty="0">
                <a:latin typeface="Calibri" panose="020F0502020204030204" pitchFamily="34" charset="0"/>
                <a:cs typeface="Arial" panose="020B0604020202020204" pitchFamily="34" charset="0"/>
              </a:rPr>
              <a:t>Dispositivos interface-usuario</a:t>
            </a:r>
          </a:p>
          <a:p>
            <a:pPr lvl="1"/>
            <a:r>
              <a:rPr lang="es-ES_tradnl" altLang="es-MX" dirty="0">
                <a:latin typeface="Calibri" panose="020F0502020204030204" pitchFamily="34" charset="0"/>
                <a:cs typeface="Arial" panose="020B0604020202020204" pitchFamily="34" charset="0"/>
              </a:rPr>
              <a:t>Pantalla, teclado, ratón.</a:t>
            </a:r>
          </a:p>
          <a:p>
            <a:pPr lvl="1"/>
            <a:r>
              <a:rPr lang="es-ES_tradnl" altLang="es-MX" dirty="0">
                <a:latin typeface="Calibri" panose="020F0502020204030204" pitchFamily="34" charset="0"/>
                <a:cs typeface="Arial" panose="020B0604020202020204" pitchFamily="34" charset="0"/>
              </a:rPr>
              <a:t>Dispositivos de almacenamiento.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s-ES_tradnl" altLang="es-MX" sz="1800" dirty="0">
                <a:latin typeface="Calibri" panose="020F0502020204030204" pitchFamily="34" charset="0"/>
                <a:cs typeface="Arial" panose="020B0604020202020204" pitchFamily="34" charset="0"/>
              </a:rPr>
              <a:t>Disco duro, CD/DVD, flash</a:t>
            </a:r>
          </a:p>
          <a:p>
            <a:pPr lvl="1"/>
            <a:r>
              <a:rPr lang="es-ES_tradnl" altLang="es-MX" dirty="0">
                <a:latin typeface="Calibri" panose="020F0502020204030204" pitchFamily="34" charset="0"/>
                <a:cs typeface="Arial" panose="020B0604020202020204" pitchFamily="34" charset="0"/>
              </a:rPr>
              <a:t>Adaptadores de red.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s-ES_tradnl" altLang="es-MX" sz="1800" dirty="0">
                <a:latin typeface="Calibri" panose="020F0502020204030204" pitchFamily="34" charset="0"/>
                <a:cs typeface="Arial" panose="020B0604020202020204" pitchFamily="34" charset="0"/>
              </a:rPr>
              <a:t>Para comunicarse con otras computadoras</a:t>
            </a:r>
          </a:p>
          <a:p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8</a:t>
            </a:fld>
            <a:endParaRPr lang="es-MX"/>
          </a:p>
        </p:txBody>
      </p:sp>
      <p:pic>
        <p:nvPicPr>
          <p:cNvPr id="6" name="Picture 13" descr="f01-04-P37449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33" y="1069811"/>
            <a:ext cx="5840862" cy="5003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914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PC: Laptop/Tableta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3828A7-66A2-4B65-8FF2-711D52C835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endParaRPr lang="es-MX" sz="14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MX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-OTF Gothic BBB Pro Medium" panose="020B0400000000000000" pitchFamily="34" charset="-128"/>
              </a:rPr>
              <a:t>Introducción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10068A-FE07-4B3F-84AA-889A876D93F7}" type="slidenum">
              <a:rPr lang="es-MX" smtClean="0"/>
              <a:t>9</a:t>
            </a:fld>
            <a:endParaRPr lang="es-MX"/>
          </a:p>
        </p:txBody>
      </p:sp>
      <p:pic>
        <p:nvPicPr>
          <p:cNvPr id="6" name="Picture 17" descr="f01-07-P37449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60" y="1188167"/>
            <a:ext cx="4727773" cy="511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761" y="1188167"/>
            <a:ext cx="3324354" cy="4992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166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Header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lnair">
      <a:majorFont>
        <a:latin typeface="Bebas Neue Regular"/>
        <a:ea typeface="Capella Light"/>
        <a:cs typeface=""/>
      </a:majorFont>
      <a:minorFont>
        <a:latin typeface="Roboto"/>
        <a:ea typeface="Capell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6600"/>
        </a:solidFill>
        <a:ln>
          <a:noFill/>
        </a:ln>
      </a:spPr>
      <a:bodyPr rtlCol="0" anchor="ctr"/>
      <a:lstStyle>
        <a:defPPr algn="ctr">
          <a:defRPr sz="405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kumimoji="1" dirty="0" smtClean="0">
            <a:solidFill>
              <a:schemeClr val="tx1">
                <a:lumMod val="85000"/>
                <a:lumOff val="15000"/>
              </a:schemeClr>
            </a:solidFill>
            <a:latin typeface="+mj-lt"/>
            <a:ea typeface="A-OTF Shin Go Pro L" panose="020B0300000000000000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 Tema para Presentaciones</Template>
  <TotalTime>7931</TotalTime>
  <Words>661</Words>
  <Application>Microsoft Office PowerPoint</Application>
  <PresentationFormat>Panorámica</PresentationFormat>
  <Paragraphs>164</Paragraphs>
  <Slides>16</Slides>
  <Notes>0</Notes>
  <HiddenSlides>1</HiddenSlides>
  <MMClips>0</MMClips>
  <ScaleCrop>false</ScaleCrop>
  <HeadingPairs>
    <vt:vector size="6" baseType="variant">
      <vt:variant>
        <vt:lpstr>Fuentes usadas</vt:lpstr>
      </vt:variant>
      <vt:variant>
        <vt:i4>13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30" baseType="lpstr">
      <vt:lpstr>Arial</vt:lpstr>
      <vt:lpstr>Bebas Neue Bold</vt:lpstr>
      <vt:lpstr>Bebas Neue Regular</vt:lpstr>
      <vt:lpstr>Calibri</vt:lpstr>
      <vt:lpstr>Courier</vt:lpstr>
      <vt:lpstr>Franklin Gothic Heavy</vt:lpstr>
      <vt:lpstr>Helvetica Condensed</vt:lpstr>
      <vt:lpstr>Roboto</vt:lpstr>
      <vt:lpstr>Roboto Condensed</vt:lpstr>
      <vt:lpstr>Roboto Condensed Light</vt:lpstr>
      <vt:lpstr>Roboto Condensed Light (Cuerpo)</vt:lpstr>
      <vt:lpstr>Roboto Light</vt:lpstr>
      <vt:lpstr>Wingdings</vt:lpstr>
      <vt:lpstr>Header</vt:lpstr>
      <vt:lpstr>Arquitectura y diseño de Procesadores</vt:lpstr>
      <vt:lpstr>Lagarto RISC-V </vt:lpstr>
      <vt:lpstr>Tipos de Computadoras</vt:lpstr>
      <vt:lpstr>El mercado de los procesadores</vt:lpstr>
      <vt:lpstr>Mercado de procesadores 2020</vt:lpstr>
      <vt:lpstr>Procesadores Embebidos a detalle - 2020</vt:lpstr>
      <vt:lpstr>Objetivos del curso</vt:lpstr>
      <vt:lpstr>Componentes de una computadora</vt:lpstr>
      <vt:lpstr>PC: Laptop/Tableta</vt:lpstr>
      <vt:lpstr>Fabricación de CI CMOS</vt:lpstr>
      <vt:lpstr>Oblea con Procesadores</vt:lpstr>
      <vt:lpstr>MIPS R3000 - Arquitectura</vt:lpstr>
      <vt:lpstr>Oblea con Procesadores Intel</vt:lpstr>
      <vt:lpstr>Lagarto HUN</vt:lpstr>
      <vt:lpstr>Lagarto HUN</vt:lpstr>
      <vt:lpstr>Resumen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Arquitecturas de Computadoras</dc:title>
  <dc:creator>Jose Antonio Flores</dc:creator>
  <cp:lastModifiedBy>Marco Antonio Ramirez Salinas</cp:lastModifiedBy>
  <cp:revision>36</cp:revision>
  <dcterms:created xsi:type="dcterms:W3CDTF">2020-09-28T19:59:15Z</dcterms:created>
  <dcterms:modified xsi:type="dcterms:W3CDTF">2023-03-13T01:54:29Z</dcterms:modified>
</cp:coreProperties>
</file>

<file path=docProps/thumbnail.jpeg>
</file>